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3"/>
  </p:notesMasterIdLst>
  <p:sldIdLst>
    <p:sldId id="256" r:id="rId22"/>
    <p:sldId id="257" r:id="rId26"/>
    <p:sldId id="258" r:id="rId28"/>
    <p:sldId id="259" r:id="rId30"/>
    <p:sldId id="260" r:id="rId32"/>
    <p:sldId id="261" r:id="rId34"/>
  </p:sldIdLst>
  <p:sldSz cx="18288000" cy="10287000"/>
  <p:notesSz cx="6858000" cy="9144000"/>
  <p:embeddedFontLst>
    <p:embeddedFont>
      <p:font typeface="Tenor Sans" charset="1" panose="02000000000000000000"/>
      <p:regular r:id="rId6"/>
    </p:embeddedFont>
    <p:embeddedFont>
      <p:font typeface="Arimo" charset="1" panose="020B0604020202020204"/>
      <p:regular r:id="rId7"/>
    </p:embeddedFont>
    <p:embeddedFont>
      <p:font typeface="Arimo Bold" charset="1" panose="020B0704020202020204"/>
      <p:regular r:id="rId8"/>
    </p:embeddedFont>
    <p:embeddedFont>
      <p:font typeface="Arimo Italics" charset="1" panose="020B0604020202090204"/>
      <p:regular r:id="rId9"/>
    </p:embeddedFont>
    <p:embeddedFont>
      <p:font typeface="Arimo Bold Italics" charset="1" panose="020B0704020202090204"/>
      <p:regular r:id="rId10"/>
    </p:embeddedFont>
    <p:embeddedFont>
      <p:font typeface="Gidole" charset="1" panose="02000503000000000000"/>
      <p:regular r:id="rId11"/>
    </p:embeddedFont>
    <p:embeddedFont>
      <p:font typeface="Clear Sans Bold" charset="1" panose="020B0803030202020304"/>
      <p:regular r:id="rId12"/>
    </p:embeddedFont>
    <p:embeddedFont>
      <p:font typeface="Clear Sans Bold Italics" charset="1" panose="020B0803030202090304"/>
      <p:regular r:id="rId13"/>
    </p:embeddedFont>
    <p:embeddedFont>
      <p:font typeface="Open Sans Light" charset="1" panose="020B0306030504020204"/>
      <p:regular r:id="rId14"/>
    </p:embeddedFont>
    <p:embeddedFont>
      <p:font typeface="Open Sans Light Bold" charset="1" panose="020B0806030504020204"/>
      <p:regular r:id="rId15"/>
    </p:embeddedFont>
    <p:embeddedFont>
      <p:font typeface="Open Sans Light Italics" charset="1" panose="020B0306030504020204"/>
      <p:regular r:id="rId16"/>
    </p:embeddedFont>
    <p:embeddedFont>
      <p:font typeface="Open Sans Light Bold Italics" charset="1" panose="020B0806030504020204"/>
      <p:regular r:id="rId17"/>
    </p:embeddedFont>
    <p:embeddedFont>
      <p:font typeface="Open Sans" charset="1" panose="020B0606030504020204"/>
      <p:regular r:id="rId18"/>
    </p:embeddedFont>
    <p:embeddedFont>
      <p:font typeface="Open Sans Bold" charset="1" panose="020B0806030504020204"/>
      <p:regular r:id="rId19"/>
    </p:embeddedFont>
    <p:embeddedFont>
      <p:font typeface="Open Sans Italics" charset="1" panose="020B0606030504020204"/>
      <p:regular r:id="rId20"/>
    </p:embeddedFont>
    <p:embeddedFont>
      <p:font typeface="Open Sans Bold Italics" charset="1" panose="020B0806030504020204"/>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slides/slide1.xml" Type="http://schemas.openxmlformats.org/officeDocument/2006/relationships/slide"/><Relationship Id="rId23" Target="notesMasters/notesMaster1.xml" Type="http://schemas.openxmlformats.org/officeDocument/2006/relationships/notesMaster"/><Relationship Id="rId24" Target="theme/theme2.xml" Type="http://schemas.openxmlformats.org/officeDocument/2006/relationships/theme"/><Relationship Id="rId25" Target="notesSlides/notesSlide1.xml" Type="http://schemas.openxmlformats.org/officeDocument/2006/relationships/notesSlide"/><Relationship Id="rId26" Target="slides/slide2.xml" Type="http://schemas.openxmlformats.org/officeDocument/2006/relationships/slide"/><Relationship Id="rId27" Target="notesSlides/notesSlide2.xml" Type="http://schemas.openxmlformats.org/officeDocument/2006/relationships/notesSlide"/><Relationship Id="rId28" Target="slides/slide3.xml" Type="http://schemas.openxmlformats.org/officeDocument/2006/relationships/slide"/><Relationship Id="rId29" Target="notesSlides/notesSlide3.xml" Type="http://schemas.openxmlformats.org/officeDocument/2006/relationships/notesSlide"/><Relationship Id="rId3" Target="viewProps.xml" Type="http://schemas.openxmlformats.org/officeDocument/2006/relationships/viewProps"/><Relationship Id="rId30" Target="slides/slide4.xml" Type="http://schemas.openxmlformats.org/officeDocument/2006/relationships/slide"/><Relationship Id="rId31" Target="notesSlides/notesSlide4.xml" Type="http://schemas.openxmlformats.org/officeDocument/2006/relationships/notesSlide"/><Relationship Id="rId32" Target="slides/slide5.xml" Type="http://schemas.openxmlformats.org/officeDocument/2006/relationships/slide"/><Relationship Id="rId33" Target="notesSlides/notesSlide5.xml" Type="http://schemas.openxmlformats.org/officeDocument/2006/relationships/notesSlide"/><Relationship Id="rId34" Target="slides/slide6.xml" Type="http://schemas.openxmlformats.org/officeDocument/2006/relationships/slide"/><Relationship Id="rId35" Target="notesSlides/notesSlide6.xml" Type="http://schemas.openxmlformats.org/officeDocument/2006/relationships/note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welcome to the presentation of team wheels. </a:t>
            </a:r>
          </a:p>
          <a:p>
            <a:pPr lvl="0"/>
            <a:r>
              <a:rPr lang="en-US"/>
              <a:t>team wheels consist of the next teammates</a:t>
            </a:r>
          </a:p>
          <a:p>
            <a:pPr lvl="0"/>
            <a:r>
              <a:rPr lang="en-US"/>
              <a:t>in this presentation we are going to give you all an inside loo k in our project.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in this presentation we will take a look at the next 4 themes </a:t>
            </a:r>
          </a:p>
          <a:p>
            <a:pPr lvl="0"/>
            <a:r>
              <a:rPr lang="en-US"/>
              <a:t/>
            </a:r>
          </a:p>
          <a:p>
            <a:pPr lvl="0"/>
            <a:r>
              <a:rPr lang="en-US"/>
              <a:t>introduction: </a:t>
            </a:r>
          </a:p>
          <a:p>
            <a:pPr lvl="0"/>
            <a:r>
              <a:rPr lang="en-US"/>
              <a:t>short story about the problem. presenting the researchquestion and subquestions. </a:t>
            </a:r>
          </a:p>
          <a:p>
            <a:pPr lvl="0"/>
            <a:r>
              <a:rPr lang="en-US"/>
              <a:t/>
            </a:r>
          </a:p>
          <a:p>
            <a:pPr lvl="0"/>
            <a:r>
              <a:rPr lang="en-US"/>
              <a:t>requirements: </a:t>
            </a:r>
          </a:p>
          <a:p>
            <a:pPr lvl="0"/>
            <a:r>
              <a:rPr lang="en-US"/>
              <a:t>here we will present the must haves, should haves &amp; could haves of the result. </a:t>
            </a:r>
          </a:p>
          <a:p>
            <a:pPr lvl="0"/>
            <a:r>
              <a:rPr lang="en-US"/>
              <a:t/>
            </a:r>
          </a:p>
          <a:p>
            <a:pPr lvl="0"/>
            <a:r>
              <a:rPr lang="en-US"/>
              <a:t>project activities:</a:t>
            </a:r>
          </a:p>
          <a:p>
            <a:pPr lvl="0"/>
            <a:r>
              <a:rPr lang="en-US"/>
              <a:t>pesenting all of the activites to accomplish the rquirements. </a:t>
            </a:r>
          </a:p>
          <a:p>
            <a:pPr lvl="0"/>
            <a:r>
              <a:rPr lang="en-US"/>
              <a:t/>
            </a:r>
          </a:p>
          <a:p>
            <a:pPr lvl="0"/>
            <a:r>
              <a:rPr lang="en-US"/>
              <a:t>end result: </a:t>
            </a:r>
          </a:p>
          <a:p>
            <a:pPr lvl="0"/>
            <a:r>
              <a:rPr lang="en-US"/>
              <a:t>the products the project group will deliver.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This year the Dutch wheelchair basketball team won the 2020 Paralympic games in Japan. </a:t>
            </a:r>
          </a:p>
          <a:p>
            <a:pPr lvl="0"/>
            <a:r>
              <a:rPr lang="en-US"/>
              <a:t>Rienk van der Slikke works as an embedded scientist for the women’s wheelchair basketball team. He installed IMU’s on the wheelchairs (internal measurement units), these contain accelerometers and gyroscopes. The sensors measure rotational acceleration. By using this data he wants to improve the statistical insights from training sessions and matches of the players. Right now, Rienk works with MATLAB to process the extracted data from the IMU’s. He wrote his own code to calculate the speed, acceleration, and rotation of the wheelchair. This data already gives the team insights to improve on.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In order to answer the research and sub questions we have made a few requirements. We divided the requirements in three categories: must have, should have and could have. Must have means that the requirements have to be implemented, should have means that it's our goal to implement them, but it's not necessary for the end goal. Could have means that the requirements could be added, but it isn't a priority.</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to meet these requirements the project group will complete the next project activities. </a:t>
            </a:r>
          </a:p>
          <a:p>
            <a:pPr lvl="0"/>
            <a:r>
              <a:rPr lang="en-US"/>
              <a:t/>
            </a:r>
          </a:p>
          <a:p>
            <a:pPr lvl="0"/>
            <a:r>
              <a:rPr lang="en-US"/>
              <a:t>desk research: </a:t>
            </a:r>
          </a:p>
          <a:p>
            <a:pPr lvl="0"/>
            <a:r>
              <a:rPr lang="en-US"/>
              <a:t>researching different pattern recognition and machine learning to make a selection of usable machine learning algorithms in this project. the three the team ended up with at this time is KNN neigbours, naive bayes &amp; descission tree.</a:t>
            </a:r>
          </a:p>
          <a:p>
            <a:pPr lvl="0"/>
            <a:r>
              <a:rPr lang="en-US"/>
              <a:t/>
            </a:r>
          </a:p>
          <a:p>
            <a:pPr lvl="0"/>
            <a:r>
              <a:rPr lang="en-US"/>
              <a:t>defining the dataset: </a:t>
            </a:r>
          </a:p>
          <a:p>
            <a:pPr lvl="0"/>
            <a:r>
              <a:rPr lang="en-US"/>
              <a:t>in the last slide we saw a lot of wheelchair possible movements. </a:t>
            </a:r>
          </a:p>
          <a:p>
            <a:pPr lvl="0"/>
            <a:r>
              <a:rPr lang="en-US"/>
              <a:t>all these movements use variables. but what variables do we use for which movements. </a:t>
            </a:r>
          </a:p>
          <a:p>
            <a:pPr lvl="0"/>
            <a:r>
              <a:rPr lang="en-US"/>
              <a:t/>
            </a:r>
          </a:p>
          <a:p>
            <a:pPr lvl="0"/>
            <a:r>
              <a:rPr lang="en-US"/>
              <a:t>applying the research:</a:t>
            </a:r>
          </a:p>
          <a:p>
            <a:pPr lvl="0"/>
            <a:r>
              <a:rPr lang="en-US"/>
              <a:t>applying the three desk researched techniques on the selected datasets to execute patern recognition and  drom there determine the best perfoming machine learning algorythm. </a:t>
            </a:r>
          </a:p>
          <a:p>
            <a:pPr lvl="0"/>
            <a:r>
              <a:rPr lang="en-US"/>
              <a:t/>
            </a:r>
          </a:p>
          <a:p>
            <a:pPr lvl="0"/>
            <a:r>
              <a:rPr lang="en-US"/>
              <a:t>when the reserach phase is complete, the programming starts. as a group we will devide the tasks wich need to be completed to get a working code. </a:t>
            </a:r>
          </a:p>
          <a:p>
            <a:pPr lvl="0"/>
            <a:r>
              <a:rPr lang="en-US"/>
              <a:t>when the code is fully written there will be a test phase to detect any issues and find ways to enhance the speed of the code.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in the end </a:t>
            </a:r>
          </a:p>
          <a:p>
            <a:pPr lvl="0"/>
            <a:r>
              <a:rPr lang="en-US"/>
              <a:t>RESEARCH PAPER</a:t>
            </a:r>
          </a:p>
          <a:p>
            <a:pPr lvl="0"/>
            <a:r>
              <a:rPr lang="en-US"/>
              <a:t>Document that explains why among all the machine learning methods we've tried to apply, we chose (the one we use 'linear regression' for example)</a:t>
            </a:r>
          </a:p>
          <a:p>
            <a:pPr lvl="0"/>
            <a:r>
              <a:rPr lang="en-US"/>
              <a:t/>
            </a:r>
          </a:p>
          <a:p>
            <a:pPr lvl="0"/>
            <a:r>
              <a:rPr lang="en-US"/>
              <a:t>PROGRAM</a:t>
            </a:r>
          </a:p>
          <a:p>
            <a:pPr lvl="0"/>
            <a:r>
              <a:rPr lang="en-US"/>
              <a:t>Code that classifies the data from a provided dataset through machine learning methods</a:t>
            </a:r>
          </a:p>
          <a:p>
            <a:pPr lvl="0"/>
            <a:r>
              <a:rPr lang="en-US"/>
              <a:t/>
            </a:r>
          </a:p>
          <a:p>
            <a:pPr lvl="0"/>
            <a:r>
              <a:rPr lang="en-US"/>
              <a:t>PROGRAM MANUAL</a:t>
            </a:r>
          </a:p>
          <a:p>
            <a:pPr lvl="0"/>
            <a:r>
              <a:rPr lang="en-US"/>
              <a:t>Manual for the user to be able to use the program without knowledge in coding. This document will explain the user how to interact with the program in order to anlayse the data</a:t>
            </a:r>
          </a:p>
          <a:p>
            <a:pPr lvl="0"/>
            <a:r>
              <a:rPr lang="en-US"/>
              <a:t/>
            </a:r>
          </a:p>
          <a:p>
            <a:pPr lvl="0"/>
            <a:r>
              <a:rPr lang="en-US"/>
              <a:t>DATA RESULTS</a:t>
            </a:r>
          </a:p>
          <a:p>
            <a:pPr lvl="0"/>
            <a:r>
              <a:rPr lang="en-US"/>
              <a:t>This document is created upon the use of the program and shows the results of the analysis and pattern recognition (specific actions and data) from the game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3.png" Type="http://schemas.openxmlformats.org/officeDocument/2006/relationships/image"/><Relationship Id="rId4"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A383F"/>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3">
            <a:alphaModFix amt="65000"/>
          </a:blip>
          <a:srcRect l="21050" t="0" r="22042" b="0"/>
          <a:stretch>
            <a:fillRect/>
          </a:stretch>
        </p:blipFill>
        <p:spPr>
          <a:xfrm flipH="false" flipV="false" rot="0">
            <a:off x="9543172" y="0"/>
            <a:ext cx="8744828" cy="10287000"/>
          </a:xfrm>
          <a:prstGeom prst="rect">
            <a:avLst/>
          </a:prstGeom>
        </p:spPr>
      </p:pic>
      <p:grpSp>
        <p:nvGrpSpPr>
          <p:cNvPr name="Group 3" id="3"/>
          <p:cNvGrpSpPr/>
          <p:nvPr/>
        </p:nvGrpSpPr>
        <p:grpSpPr>
          <a:xfrm rot="0">
            <a:off x="911990" y="3783871"/>
            <a:ext cx="16230600" cy="4614994"/>
            <a:chOff x="0" y="0"/>
            <a:chExt cx="21640800" cy="6153326"/>
          </a:xfrm>
        </p:grpSpPr>
        <p:sp>
          <p:nvSpPr>
            <p:cNvPr name="TextBox 4" id="4"/>
            <p:cNvSpPr txBox="true"/>
            <p:nvPr/>
          </p:nvSpPr>
          <p:spPr>
            <a:xfrm rot="0">
              <a:off x="0" y="-38100"/>
              <a:ext cx="10889113" cy="684953"/>
            </a:xfrm>
            <a:prstGeom prst="rect">
              <a:avLst/>
            </a:prstGeom>
          </p:spPr>
          <p:txBody>
            <a:bodyPr anchor="t" rtlCol="false" tIns="0" lIns="0" bIns="0" rIns="0">
              <a:spAutoFit/>
            </a:bodyPr>
            <a:lstStyle/>
            <a:p>
              <a:pPr>
                <a:lnSpc>
                  <a:spcPts val="4160"/>
                </a:lnSpc>
              </a:pPr>
              <a:r>
                <a:rPr lang="en-US" spc="640" sz="3200">
                  <a:solidFill>
                    <a:srgbClr val="FCF9DA"/>
                  </a:solidFill>
                  <a:latin typeface="Tenor Sans"/>
                </a:rPr>
                <a:t>OPEN PRESENTATION</a:t>
              </a:r>
            </a:p>
          </p:txBody>
        </p:sp>
        <p:sp>
          <p:nvSpPr>
            <p:cNvPr name="TextBox 5" id="5"/>
            <p:cNvSpPr txBox="true"/>
            <p:nvPr/>
          </p:nvSpPr>
          <p:spPr>
            <a:xfrm rot="0">
              <a:off x="0" y="950223"/>
              <a:ext cx="12737272" cy="3530812"/>
            </a:xfrm>
            <a:prstGeom prst="rect">
              <a:avLst/>
            </a:prstGeom>
          </p:spPr>
          <p:txBody>
            <a:bodyPr anchor="t" rtlCol="false" tIns="0" lIns="0" bIns="0" rIns="0">
              <a:spAutoFit/>
            </a:bodyPr>
            <a:lstStyle/>
            <a:p>
              <a:pPr algn="l">
                <a:lnSpc>
                  <a:spcPts val="10000"/>
                </a:lnSpc>
              </a:pPr>
              <a:r>
                <a:rPr lang="en-US" spc="-99" sz="10000">
                  <a:solidFill>
                    <a:srgbClr val="FCF9DA"/>
                  </a:solidFill>
                  <a:latin typeface="Clear Sans Bold"/>
                </a:rPr>
                <a:t>PROJECT WHEELS</a:t>
              </a:r>
            </a:p>
          </p:txBody>
        </p:sp>
        <p:sp>
          <p:nvSpPr>
            <p:cNvPr name="TextBox 6" id="6"/>
            <p:cNvSpPr txBox="true"/>
            <p:nvPr/>
          </p:nvSpPr>
          <p:spPr>
            <a:xfrm rot="0">
              <a:off x="0" y="5543514"/>
              <a:ext cx="10525139" cy="609812"/>
            </a:xfrm>
            <a:prstGeom prst="rect">
              <a:avLst/>
            </a:prstGeom>
          </p:spPr>
          <p:txBody>
            <a:bodyPr anchor="t" rtlCol="false" tIns="0" lIns="0" bIns="0" rIns="0">
              <a:spAutoFit/>
            </a:bodyPr>
            <a:lstStyle/>
            <a:p>
              <a:pPr>
                <a:lnSpc>
                  <a:spcPts val="3640"/>
                </a:lnSpc>
              </a:pPr>
              <a:r>
                <a:rPr lang="en-US" spc="279" sz="2800">
                  <a:solidFill>
                    <a:srgbClr val="FCF9DA"/>
                  </a:solidFill>
                  <a:latin typeface="Gidole"/>
                </a:rPr>
                <a:t>08-10-2021</a:t>
              </a:r>
            </a:p>
          </p:txBody>
        </p:sp>
        <p:sp>
          <p:nvSpPr>
            <p:cNvPr name="AutoShape 7" id="7"/>
            <p:cNvSpPr/>
            <p:nvPr/>
          </p:nvSpPr>
          <p:spPr>
            <a:xfrm rot="0">
              <a:off x="0" y="4819581"/>
              <a:ext cx="21640800" cy="187615"/>
            </a:xfrm>
            <a:prstGeom prst="rect">
              <a:avLst/>
            </a:prstGeom>
            <a:solidFill>
              <a:srgbClr val="DB636F"/>
            </a:solidFill>
          </p:spPr>
        </p:sp>
      </p:grpSp>
      <p:sp>
        <p:nvSpPr>
          <p:cNvPr name="TextBox 8" id="8"/>
          <p:cNvSpPr txBox="true"/>
          <p:nvPr/>
        </p:nvSpPr>
        <p:spPr>
          <a:xfrm rot="0">
            <a:off x="911990" y="8508462"/>
            <a:ext cx="3019966" cy="1787102"/>
          </a:xfrm>
          <a:prstGeom prst="rect">
            <a:avLst/>
          </a:prstGeom>
        </p:spPr>
        <p:txBody>
          <a:bodyPr anchor="t" rtlCol="false" tIns="0" lIns="0" bIns="0" rIns="0">
            <a:spAutoFit/>
          </a:bodyPr>
          <a:lstStyle/>
          <a:p>
            <a:pPr>
              <a:lnSpc>
                <a:spcPts val="2371"/>
              </a:lnSpc>
            </a:pPr>
            <a:r>
              <a:rPr lang="en-US" sz="1693">
                <a:solidFill>
                  <a:srgbClr val="FFFFFF"/>
                </a:solidFill>
                <a:latin typeface="Open Sans Light"/>
              </a:rPr>
              <a:t>c</a:t>
            </a:r>
            <a:r>
              <a:rPr lang="en-US" sz="1693">
                <a:solidFill>
                  <a:srgbClr val="FCF9DA"/>
                </a:solidFill>
                <a:latin typeface="Open Sans Light"/>
              </a:rPr>
              <a:t>reated by: Collin van adrichem</a:t>
            </a:r>
          </a:p>
          <a:p>
            <a:pPr>
              <a:lnSpc>
                <a:spcPts val="2371"/>
              </a:lnSpc>
            </a:pPr>
            <a:r>
              <a:rPr lang="en-US" sz="1693">
                <a:solidFill>
                  <a:srgbClr val="FCF9DA"/>
                </a:solidFill>
                <a:latin typeface="Open Sans Light"/>
              </a:rPr>
              <a:t>Jake van der Valk</a:t>
            </a:r>
          </a:p>
          <a:p>
            <a:pPr>
              <a:lnSpc>
                <a:spcPts val="2371"/>
              </a:lnSpc>
            </a:pPr>
            <a:r>
              <a:rPr lang="en-US" sz="1693">
                <a:solidFill>
                  <a:srgbClr val="FCF9DA"/>
                </a:solidFill>
                <a:latin typeface="Open Sans Light"/>
              </a:rPr>
              <a:t>Sjoerd Rietveld</a:t>
            </a:r>
          </a:p>
          <a:p>
            <a:pPr>
              <a:lnSpc>
                <a:spcPts val="2371"/>
              </a:lnSpc>
            </a:pPr>
            <a:r>
              <a:rPr lang="en-US" sz="1693">
                <a:solidFill>
                  <a:srgbClr val="FCF9DA"/>
                </a:solidFill>
                <a:latin typeface="Open Sans Light"/>
              </a:rPr>
              <a:t>Martijn Kok</a:t>
            </a:r>
          </a:p>
          <a:p>
            <a:pPr>
              <a:lnSpc>
                <a:spcPts val="2371"/>
              </a:lnSpc>
            </a:pPr>
            <a:r>
              <a:rPr lang="en-US" sz="1693">
                <a:solidFill>
                  <a:srgbClr val="FCF9DA"/>
                </a:solidFill>
                <a:latin typeface="Open Sans Light"/>
              </a:rPr>
              <a:t>Alejandro Oliver Llorente</a:t>
            </a:r>
          </a:p>
          <a:p>
            <a:pPr>
              <a:lnSpc>
                <a:spcPts val="2371"/>
              </a:lnSpc>
            </a:pPr>
            <a:r>
              <a:rPr lang="en-US" sz="1693">
                <a:solidFill>
                  <a:srgbClr val="FCF9DA"/>
                </a:solidFill>
                <a:latin typeface="Open Sans Light"/>
              </a:rPr>
              <a:t>Daan Gielen</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2A383F"/>
        </a:solidFill>
      </p:bgPr>
    </p:bg>
    <p:spTree>
      <p:nvGrpSpPr>
        <p:cNvPr id="1" name=""/>
        <p:cNvGrpSpPr/>
        <p:nvPr/>
      </p:nvGrpSpPr>
      <p:grpSpPr>
        <a:xfrm>
          <a:off x="0" y="0"/>
          <a:ext cx="0" cy="0"/>
          <a:chOff x="0" y="0"/>
          <a:chExt cx="0" cy="0"/>
        </a:xfrm>
      </p:grpSpPr>
      <p:sp>
        <p:nvSpPr>
          <p:cNvPr name="AutoShape 2" id="2"/>
          <p:cNvSpPr/>
          <p:nvPr/>
        </p:nvSpPr>
        <p:spPr>
          <a:xfrm rot="0">
            <a:off x="-451120" y="-504185"/>
            <a:ext cx="6354347" cy="11491017"/>
          </a:xfrm>
          <a:prstGeom prst="rect">
            <a:avLst/>
          </a:prstGeom>
          <a:solidFill>
            <a:srgbClr val="FCF9DA"/>
          </a:solidFill>
        </p:spPr>
      </p:sp>
      <p:grpSp>
        <p:nvGrpSpPr>
          <p:cNvPr name="Group 3" id="3"/>
          <p:cNvGrpSpPr/>
          <p:nvPr/>
        </p:nvGrpSpPr>
        <p:grpSpPr>
          <a:xfrm rot="0">
            <a:off x="1028700" y="3392170"/>
            <a:ext cx="4071055" cy="2209800"/>
            <a:chOff x="0" y="0"/>
            <a:chExt cx="5428073" cy="2946400"/>
          </a:xfrm>
        </p:grpSpPr>
        <p:sp>
          <p:nvSpPr>
            <p:cNvPr name="TextBox 4" id="4"/>
            <p:cNvSpPr txBox="true"/>
            <p:nvPr/>
          </p:nvSpPr>
          <p:spPr>
            <a:xfrm rot="0">
              <a:off x="0" y="19050"/>
              <a:ext cx="5428073" cy="2368550"/>
            </a:xfrm>
            <a:prstGeom prst="rect">
              <a:avLst/>
            </a:prstGeom>
          </p:spPr>
          <p:txBody>
            <a:bodyPr anchor="t" rtlCol="false" tIns="0" lIns="0" bIns="0" rIns="0">
              <a:spAutoFit/>
            </a:bodyPr>
            <a:lstStyle/>
            <a:p>
              <a:pPr>
                <a:lnSpc>
                  <a:spcPts val="6900"/>
                </a:lnSpc>
              </a:pPr>
              <a:r>
                <a:rPr lang="en-US" sz="6000">
                  <a:solidFill>
                    <a:srgbClr val="2A383F"/>
                  </a:solidFill>
                  <a:latin typeface="Clear Sans Bold"/>
                </a:rPr>
                <a:t>TABLE OF CONTENT</a:t>
              </a:r>
            </a:p>
          </p:txBody>
        </p:sp>
        <p:sp>
          <p:nvSpPr>
            <p:cNvPr name="AutoShape 5" id="5"/>
            <p:cNvSpPr/>
            <p:nvPr/>
          </p:nvSpPr>
          <p:spPr>
            <a:xfrm rot="0">
              <a:off x="0" y="2768600"/>
              <a:ext cx="5321300" cy="177800"/>
            </a:xfrm>
            <a:prstGeom prst="rect">
              <a:avLst/>
            </a:prstGeom>
            <a:solidFill>
              <a:srgbClr val="2A383F"/>
            </a:solidFill>
          </p:spPr>
        </p:sp>
      </p:grpSp>
      <p:sp>
        <p:nvSpPr>
          <p:cNvPr name="AutoShape 6" id="6"/>
          <p:cNvSpPr/>
          <p:nvPr/>
        </p:nvSpPr>
        <p:spPr>
          <a:xfrm rot="0">
            <a:off x="6515100" y="1028700"/>
            <a:ext cx="95250" cy="8229600"/>
          </a:xfrm>
          <a:prstGeom prst="rect">
            <a:avLst/>
          </a:prstGeom>
          <a:solidFill>
            <a:srgbClr val="DB636F"/>
          </a:solidFill>
        </p:spPr>
      </p:sp>
      <p:grpSp>
        <p:nvGrpSpPr>
          <p:cNvPr name="Group 7" id="7"/>
          <p:cNvGrpSpPr/>
          <p:nvPr/>
        </p:nvGrpSpPr>
        <p:grpSpPr>
          <a:xfrm rot="5400000">
            <a:off x="6527974" y="1029001"/>
            <a:ext cx="376787" cy="376184"/>
            <a:chOff x="0" y="0"/>
            <a:chExt cx="6350000" cy="6339840"/>
          </a:xfrm>
        </p:grpSpPr>
        <p:sp>
          <p:nvSpPr>
            <p:cNvPr name="Freeform 8" id="8"/>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DB636F"/>
            </a:solidFill>
          </p:spPr>
        </p:sp>
      </p:grpSp>
      <p:sp>
        <p:nvSpPr>
          <p:cNvPr name="TextBox 9" id="9"/>
          <p:cNvSpPr txBox="true"/>
          <p:nvPr/>
        </p:nvSpPr>
        <p:spPr>
          <a:xfrm rot="0">
            <a:off x="7515574" y="2588294"/>
            <a:ext cx="9640026" cy="558165"/>
          </a:xfrm>
          <a:prstGeom prst="rect">
            <a:avLst/>
          </a:prstGeom>
        </p:spPr>
        <p:txBody>
          <a:bodyPr anchor="t" rtlCol="false" tIns="0" lIns="0" bIns="0" rIns="0">
            <a:spAutoFit/>
          </a:bodyPr>
          <a:lstStyle/>
          <a:p>
            <a:pPr>
              <a:lnSpc>
                <a:spcPts val="4560"/>
              </a:lnSpc>
            </a:pPr>
            <a:r>
              <a:rPr lang="en-US" spc="370" sz="2850">
                <a:solidFill>
                  <a:srgbClr val="DB636F"/>
                </a:solidFill>
                <a:latin typeface="Gidole"/>
              </a:rPr>
              <a:t>REQUIREMENTS</a:t>
            </a:r>
          </a:p>
        </p:txBody>
      </p:sp>
      <p:sp>
        <p:nvSpPr>
          <p:cNvPr name="TextBox 10" id="10"/>
          <p:cNvSpPr txBox="true"/>
          <p:nvPr/>
        </p:nvSpPr>
        <p:spPr>
          <a:xfrm rot="0">
            <a:off x="7515574" y="895350"/>
            <a:ext cx="9640026" cy="590550"/>
          </a:xfrm>
          <a:prstGeom prst="rect">
            <a:avLst/>
          </a:prstGeom>
        </p:spPr>
        <p:txBody>
          <a:bodyPr anchor="t" rtlCol="false" tIns="0" lIns="0" bIns="0" rIns="0">
            <a:spAutoFit/>
          </a:bodyPr>
          <a:lstStyle/>
          <a:p>
            <a:pPr>
              <a:lnSpc>
                <a:spcPts val="4800"/>
              </a:lnSpc>
            </a:pPr>
            <a:r>
              <a:rPr lang="en-US" spc="390" sz="3000">
                <a:solidFill>
                  <a:srgbClr val="DB636F"/>
                </a:solidFill>
                <a:latin typeface="Gidole"/>
              </a:rPr>
              <a:t>INTRODUCTION</a:t>
            </a:r>
          </a:p>
        </p:txBody>
      </p:sp>
      <p:sp>
        <p:nvSpPr>
          <p:cNvPr name="TextBox 11" id="11"/>
          <p:cNvSpPr txBox="true"/>
          <p:nvPr/>
        </p:nvSpPr>
        <p:spPr>
          <a:xfrm rot="0">
            <a:off x="7515574" y="4330099"/>
            <a:ext cx="9640026" cy="590550"/>
          </a:xfrm>
          <a:prstGeom prst="rect">
            <a:avLst/>
          </a:prstGeom>
        </p:spPr>
        <p:txBody>
          <a:bodyPr anchor="t" rtlCol="false" tIns="0" lIns="0" bIns="0" rIns="0">
            <a:spAutoFit/>
          </a:bodyPr>
          <a:lstStyle/>
          <a:p>
            <a:pPr>
              <a:lnSpc>
                <a:spcPts val="4800"/>
              </a:lnSpc>
            </a:pPr>
            <a:r>
              <a:rPr lang="en-US" spc="390" sz="3000">
                <a:solidFill>
                  <a:srgbClr val="DB636F"/>
                </a:solidFill>
                <a:latin typeface="Gidole"/>
              </a:rPr>
              <a:t>PROJECT ACTIVITIES</a:t>
            </a:r>
          </a:p>
        </p:txBody>
      </p:sp>
      <p:sp>
        <p:nvSpPr>
          <p:cNvPr name="TextBox 12" id="12"/>
          <p:cNvSpPr txBox="true"/>
          <p:nvPr/>
        </p:nvSpPr>
        <p:spPr>
          <a:xfrm rot="0">
            <a:off x="7515574" y="6101715"/>
            <a:ext cx="9640026" cy="558165"/>
          </a:xfrm>
          <a:prstGeom prst="rect">
            <a:avLst/>
          </a:prstGeom>
        </p:spPr>
        <p:txBody>
          <a:bodyPr anchor="t" rtlCol="false" tIns="0" lIns="0" bIns="0" rIns="0">
            <a:spAutoFit/>
          </a:bodyPr>
          <a:lstStyle/>
          <a:p>
            <a:pPr>
              <a:lnSpc>
                <a:spcPts val="4560"/>
              </a:lnSpc>
            </a:pPr>
            <a:r>
              <a:rPr lang="en-US" spc="370" sz="2850">
                <a:solidFill>
                  <a:srgbClr val="DB636F"/>
                </a:solidFill>
                <a:latin typeface="Gidole"/>
              </a:rPr>
              <a:t>END RESULT</a:t>
            </a:r>
          </a:p>
        </p:txBody>
      </p:sp>
      <p:grpSp>
        <p:nvGrpSpPr>
          <p:cNvPr name="Group 13" id="13"/>
          <p:cNvGrpSpPr/>
          <p:nvPr/>
        </p:nvGrpSpPr>
        <p:grpSpPr>
          <a:xfrm rot="5400000">
            <a:off x="6562424" y="2765928"/>
            <a:ext cx="376787" cy="376184"/>
            <a:chOff x="0" y="0"/>
            <a:chExt cx="6350000" cy="6339840"/>
          </a:xfrm>
        </p:grpSpPr>
        <p:sp>
          <p:nvSpPr>
            <p:cNvPr name="Freeform 14" id="14"/>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DB636F"/>
            </a:solidFill>
          </p:spPr>
        </p:sp>
      </p:grpSp>
      <p:grpSp>
        <p:nvGrpSpPr>
          <p:cNvPr name="Group 15" id="15"/>
          <p:cNvGrpSpPr/>
          <p:nvPr/>
        </p:nvGrpSpPr>
        <p:grpSpPr>
          <a:xfrm rot="5400000">
            <a:off x="6562424" y="4463750"/>
            <a:ext cx="376787" cy="376184"/>
            <a:chOff x="0" y="0"/>
            <a:chExt cx="6350000" cy="6339840"/>
          </a:xfrm>
        </p:grpSpPr>
        <p:sp>
          <p:nvSpPr>
            <p:cNvPr name="Freeform 16" id="16"/>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DB636F"/>
            </a:solidFill>
          </p:spPr>
        </p:sp>
      </p:grpSp>
      <p:grpSp>
        <p:nvGrpSpPr>
          <p:cNvPr name="Group 17" id="17"/>
          <p:cNvGrpSpPr/>
          <p:nvPr/>
        </p:nvGrpSpPr>
        <p:grpSpPr>
          <a:xfrm rot="5400000">
            <a:off x="6562424" y="6225841"/>
            <a:ext cx="376787" cy="376184"/>
            <a:chOff x="0" y="0"/>
            <a:chExt cx="6350000" cy="6339840"/>
          </a:xfrm>
        </p:grpSpPr>
        <p:sp>
          <p:nvSpPr>
            <p:cNvPr name="Freeform 18" id="18"/>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DB636F"/>
            </a:solidFill>
          </p:spPr>
        </p:sp>
      </p:grpSp>
      <p:sp>
        <p:nvSpPr>
          <p:cNvPr name="TextBox 19" id="19"/>
          <p:cNvSpPr txBox="true"/>
          <p:nvPr/>
        </p:nvSpPr>
        <p:spPr>
          <a:xfrm rot="0">
            <a:off x="7515574" y="1447800"/>
            <a:ext cx="4442169" cy="709772"/>
          </a:xfrm>
          <a:prstGeom prst="rect">
            <a:avLst/>
          </a:prstGeom>
        </p:spPr>
        <p:txBody>
          <a:bodyPr anchor="t" rtlCol="false" tIns="0" lIns="0" bIns="0" rIns="0">
            <a:spAutoFit/>
          </a:bodyPr>
          <a:lstStyle/>
          <a:p>
            <a:pPr>
              <a:lnSpc>
                <a:spcPts val="2878"/>
              </a:lnSpc>
            </a:pPr>
            <a:r>
              <a:rPr lang="en-US" sz="2056">
                <a:solidFill>
                  <a:srgbClr val="FCF9DA"/>
                </a:solidFill>
                <a:latin typeface="Open Sans"/>
              </a:rPr>
              <a:t>Project background story </a:t>
            </a:r>
          </a:p>
          <a:p>
            <a:pPr>
              <a:lnSpc>
                <a:spcPts val="2878"/>
              </a:lnSpc>
            </a:pPr>
            <a:r>
              <a:rPr lang="en-US" sz="2056">
                <a:solidFill>
                  <a:srgbClr val="FCF9DA"/>
                </a:solidFill>
                <a:latin typeface="Open Sans"/>
              </a:rPr>
              <a:t>Research question &amp; sub questions</a:t>
            </a:r>
          </a:p>
        </p:txBody>
      </p:sp>
      <p:sp>
        <p:nvSpPr>
          <p:cNvPr name="TextBox 20" id="20"/>
          <p:cNvSpPr txBox="true"/>
          <p:nvPr/>
        </p:nvSpPr>
        <p:spPr>
          <a:xfrm rot="0">
            <a:off x="7515574" y="3117884"/>
            <a:ext cx="5794553" cy="338201"/>
          </a:xfrm>
          <a:prstGeom prst="rect">
            <a:avLst/>
          </a:prstGeom>
        </p:spPr>
        <p:txBody>
          <a:bodyPr anchor="t" rtlCol="false" tIns="0" lIns="0" bIns="0" rIns="0">
            <a:spAutoFit/>
          </a:bodyPr>
          <a:lstStyle/>
          <a:p>
            <a:pPr>
              <a:lnSpc>
                <a:spcPts val="2884"/>
              </a:lnSpc>
            </a:pPr>
            <a:r>
              <a:rPr lang="en-US" sz="2060">
                <a:solidFill>
                  <a:srgbClr val="FCF9DA"/>
                </a:solidFill>
                <a:latin typeface="Open Sans"/>
              </a:rPr>
              <a:t>must haves should haves could haves</a:t>
            </a:r>
          </a:p>
        </p:txBody>
      </p:sp>
      <p:sp>
        <p:nvSpPr>
          <p:cNvPr name="TextBox 21" id="21"/>
          <p:cNvSpPr txBox="true"/>
          <p:nvPr/>
        </p:nvSpPr>
        <p:spPr>
          <a:xfrm rot="0">
            <a:off x="7515574" y="4892074"/>
            <a:ext cx="5794553" cy="338201"/>
          </a:xfrm>
          <a:prstGeom prst="rect">
            <a:avLst/>
          </a:prstGeom>
        </p:spPr>
        <p:txBody>
          <a:bodyPr anchor="t" rtlCol="false" tIns="0" lIns="0" bIns="0" rIns="0">
            <a:spAutoFit/>
          </a:bodyPr>
          <a:lstStyle/>
          <a:p>
            <a:pPr>
              <a:lnSpc>
                <a:spcPts val="2884"/>
              </a:lnSpc>
            </a:pPr>
            <a:r>
              <a:rPr lang="en-US" sz="2060">
                <a:solidFill>
                  <a:srgbClr val="FCF9DA"/>
                </a:solidFill>
                <a:latin typeface="Open Sans"/>
              </a:rPr>
              <a:t>ways to accomplish the requirements</a:t>
            </a:r>
          </a:p>
        </p:txBody>
      </p:sp>
      <p:sp>
        <p:nvSpPr>
          <p:cNvPr name="TextBox 22" id="22"/>
          <p:cNvSpPr txBox="true"/>
          <p:nvPr/>
        </p:nvSpPr>
        <p:spPr>
          <a:xfrm rot="0">
            <a:off x="7515574" y="6631305"/>
            <a:ext cx="5794553" cy="338201"/>
          </a:xfrm>
          <a:prstGeom prst="rect">
            <a:avLst/>
          </a:prstGeom>
        </p:spPr>
        <p:txBody>
          <a:bodyPr anchor="t" rtlCol="false" tIns="0" lIns="0" bIns="0" rIns="0">
            <a:spAutoFit/>
          </a:bodyPr>
          <a:lstStyle/>
          <a:p>
            <a:pPr>
              <a:lnSpc>
                <a:spcPts val="2884"/>
              </a:lnSpc>
            </a:pPr>
            <a:r>
              <a:rPr lang="en-US" sz="2060">
                <a:solidFill>
                  <a:srgbClr val="FCF9DA"/>
                </a:solidFill>
                <a:latin typeface="Open Sans"/>
              </a:rPr>
              <a:t>products the project group deliver</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2A383F"/>
        </a:solidFill>
      </p:bgPr>
    </p:bg>
    <p:spTree>
      <p:nvGrpSpPr>
        <p:cNvPr id="1" name=""/>
        <p:cNvGrpSpPr/>
        <p:nvPr/>
      </p:nvGrpSpPr>
      <p:grpSpPr>
        <a:xfrm>
          <a:off x="0" y="0"/>
          <a:ext cx="0" cy="0"/>
          <a:chOff x="0" y="0"/>
          <a:chExt cx="0" cy="0"/>
        </a:xfrm>
      </p:grpSpPr>
      <p:sp>
        <p:nvSpPr>
          <p:cNvPr name="AutoShape 2" id="2"/>
          <p:cNvSpPr/>
          <p:nvPr/>
        </p:nvSpPr>
        <p:spPr>
          <a:xfrm rot="0">
            <a:off x="-635508" y="-514350"/>
            <a:ext cx="4400550" cy="11315700"/>
          </a:xfrm>
          <a:prstGeom prst="rect">
            <a:avLst/>
          </a:prstGeom>
          <a:solidFill>
            <a:srgbClr val="DB636F"/>
          </a:solidFill>
        </p:spPr>
      </p:sp>
      <p:grpSp>
        <p:nvGrpSpPr>
          <p:cNvPr name="Group 3" id="3"/>
          <p:cNvGrpSpPr/>
          <p:nvPr/>
        </p:nvGrpSpPr>
        <p:grpSpPr>
          <a:xfrm rot="0">
            <a:off x="8406692" y="1164401"/>
            <a:ext cx="9881308" cy="8335444"/>
            <a:chOff x="0" y="0"/>
            <a:chExt cx="13175077" cy="11113925"/>
          </a:xfrm>
        </p:grpSpPr>
        <p:sp>
          <p:nvSpPr>
            <p:cNvPr name="TextBox 4" id="4"/>
            <p:cNvSpPr txBox="true"/>
            <p:nvPr/>
          </p:nvSpPr>
          <p:spPr>
            <a:xfrm rot="0">
              <a:off x="0" y="123155"/>
              <a:ext cx="12494636" cy="1145578"/>
            </a:xfrm>
            <a:prstGeom prst="rect">
              <a:avLst/>
            </a:prstGeom>
          </p:spPr>
          <p:txBody>
            <a:bodyPr anchor="t" rtlCol="false" tIns="0" lIns="0" bIns="0" rIns="0">
              <a:spAutoFit/>
            </a:bodyPr>
            <a:lstStyle/>
            <a:p>
              <a:pPr>
                <a:lnSpc>
                  <a:spcPts val="6739"/>
                </a:lnSpc>
              </a:pPr>
              <a:r>
                <a:rPr lang="en-US" sz="5860">
                  <a:solidFill>
                    <a:srgbClr val="FCF9DA"/>
                  </a:solidFill>
                  <a:latin typeface="Clear Sans Bold"/>
                </a:rPr>
                <a:t>INTRODUCTION</a:t>
              </a:r>
            </a:p>
          </p:txBody>
        </p:sp>
        <p:sp>
          <p:nvSpPr>
            <p:cNvPr name="AutoShape 5" id="5"/>
            <p:cNvSpPr/>
            <p:nvPr/>
          </p:nvSpPr>
          <p:spPr>
            <a:xfrm rot="0">
              <a:off x="0" y="1694006"/>
              <a:ext cx="11283920" cy="226812"/>
            </a:xfrm>
            <a:prstGeom prst="rect">
              <a:avLst/>
            </a:prstGeom>
            <a:solidFill>
              <a:srgbClr val="DB636F"/>
            </a:solidFill>
          </p:spPr>
        </p:sp>
        <p:sp>
          <p:nvSpPr>
            <p:cNvPr name="TextBox 6" id="6"/>
            <p:cNvSpPr txBox="true"/>
            <p:nvPr/>
          </p:nvSpPr>
          <p:spPr>
            <a:xfrm rot="0">
              <a:off x="0" y="2264231"/>
              <a:ext cx="8326961" cy="780762"/>
            </a:xfrm>
            <a:prstGeom prst="rect">
              <a:avLst/>
            </a:prstGeom>
          </p:spPr>
          <p:txBody>
            <a:bodyPr anchor="t" rtlCol="false" tIns="0" lIns="0" bIns="0" rIns="0">
              <a:spAutoFit/>
            </a:bodyPr>
            <a:lstStyle/>
            <a:p>
              <a:pPr>
                <a:lnSpc>
                  <a:spcPts val="4743"/>
                </a:lnSpc>
              </a:pPr>
              <a:r>
                <a:rPr lang="en-US" spc="189" sz="3795">
                  <a:solidFill>
                    <a:srgbClr val="FCF9DA"/>
                  </a:solidFill>
                  <a:latin typeface="Clear Sans Bold"/>
                </a:rPr>
                <a:t>Project Wheels</a:t>
              </a:r>
            </a:p>
          </p:txBody>
        </p:sp>
        <p:sp>
          <p:nvSpPr>
            <p:cNvPr name="TextBox 7" id="7"/>
            <p:cNvSpPr txBox="true"/>
            <p:nvPr/>
          </p:nvSpPr>
          <p:spPr>
            <a:xfrm rot="0">
              <a:off x="0" y="3929901"/>
              <a:ext cx="13175077" cy="6837190"/>
            </a:xfrm>
            <a:prstGeom prst="rect">
              <a:avLst/>
            </a:prstGeom>
          </p:spPr>
          <p:txBody>
            <a:bodyPr anchor="t" rtlCol="false" tIns="0" lIns="0" bIns="0" rIns="0">
              <a:spAutoFit/>
            </a:bodyPr>
            <a:lstStyle/>
            <a:p>
              <a:pPr marL="522647" indent="-261323" lvl="1">
                <a:lnSpc>
                  <a:spcPts val="4115"/>
                </a:lnSpc>
                <a:buFont typeface="Arial"/>
                <a:buChar char="•"/>
              </a:pPr>
              <a:r>
                <a:rPr lang="en-US" spc="145" sz="2420">
                  <a:solidFill>
                    <a:srgbClr val="FCF9DA"/>
                  </a:solidFill>
                  <a:latin typeface="Gidole"/>
                </a:rPr>
                <a:t>Background</a:t>
              </a:r>
            </a:p>
            <a:p>
              <a:pPr marL="522647" indent="-261323" lvl="1">
                <a:lnSpc>
                  <a:spcPts val="4115"/>
                </a:lnSpc>
                <a:buFont typeface="Arial"/>
                <a:buChar char="•"/>
              </a:pPr>
              <a:r>
                <a:rPr lang="en-US" spc="145" sz="2420">
                  <a:solidFill>
                    <a:srgbClr val="FCF9DA"/>
                  </a:solidFill>
                  <a:latin typeface="Gidole"/>
                </a:rPr>
                <a:t>Research question:</a:t>
              </a:r>
            </a:p>
            <a:p>
              <a:pPr marL="1045294" indent="-348431" lvl="2">
                <a:lnSpc>
                  <a:spcPts val="4115"/>
                </a:lnSpc>
                <a:buFont typeface="Arial"/>
                <a:buChar char="⚬"/>
              </a:pPr>
              <a:r>
                <a:rPr lang="en-US" spc="145" sz="2420">
                  <a:solidFill>
                    <a:srgbClr val="FCF9DA"/>
                  </a:solidFill>
                  <a:latin typeface="Gidole"/>
                </a:rPr>
                <a:t>How can IMU data be used to identify wheelchair basketball-specific movements?</a:t>
              </a:r>
            </a:p>
            <a:p>
              <a:pPr marL="522647" indent="-261323" lvl="1">
                <a:lnSpc>
                  <a:spcPts val="4115"/>
                </a:lnSpc>
                <a:buFont typeface="Arial"/>
                <a:buChar char="•"/>
              </a:pPr>
              <a:r>
                <a:rPr lang="en-US" spc="145" sz="2420">
                  <a:solidFill>
                    <a:srgbClr val="FCF9DA"/>
                  </a:solidFill>
                  <a:latin typeface="Gidole"/>
                </a:rPr>
                <a:t>Sub-questions</a:t>
              </a:r>
            </a:p>
            <a:p>
              <a:pPr marL="1045294" indent="-348431" lvl="2">
                <a:lnSpc>
                  <a:spcPts val="4115"/>
                </a:lnSpc>
                <a:buFont typeface="Arial"/>
                <a:buChar char="⚬"/>
              </a:pPr>
              <a:r>
                <a:rPr lang="en-US" spc="145" sz="2420">
                  <a:solidFill>
                    <a:srgbClr val="FCF9DA"/>
                  </a:solidFill>
                  <a:latin typeface="Gidole"/>
                </a:rPr>
                <a:t>Which form of data processing will be used?</a:t>
              </a:r>
            </a:p>
            <a:p>
              <a:pPr marL="1045294" indent="-348431" lvl="2">
                <a:lnSpc>
                  <a:spcPts val="4115"/>
                </a:lnSpc>
                <a:buFont typeface="Arial"/>
                <a:buChar char="⚬"/>
              </a:pPr>
              <a:r>
                <a:rPr lang="en-US" spc="145" sz="2420">
                  <a:solidFill>
                    <a:srgbClr val="FCF9DA"/>
                  </a:solidFill>
                  <a:latin typeface="Gidole"/>
                </a:rPr>
                <a:t>Which specific movements can be detected?</a:t>
              </a:r>
            </a:p>
            <a:p>
              <a:pPr marL="1045294" indent="-348431" lvl="2">
                <a:lnSpc>
                  <a:spcPts val="4115"/>
                </a:lnSpc>
                <a:buFont typeface="Arial"/>
                <a:buChar char="⚬"/>
              </a:pPr>
              <a:r>
                <a:rPr lang="en-US" spc="145" sz="2420">
                  <a:solidFill>
                    <a:srgbClr val="FCF9DA"/>
                  </a:solidFill>
                  <a:latin typeface="Gidole"/>
                </a:rPr>
                <a:t>Which sensor data is used for each movement?</a:t>
              </a:r>
            </a:p>
            <a:p>
              <a:pPr marL="1045294" indent="-348431" lvl="2">
                <a:lnSpc>
                  <a:spcPts val="4115"/>
                </a:lnSpc>
                <a:buFont typeface="Arial"/>
                <a:buChar char="⚬"/>
              </a:pPr>
              <a:r>
                <a:rPr lang="en-US" spc="145" sz="2420">
                  <a:solidFill>
                    <a:srgbClr val="FCF9DA"/>
                  </a:solidFill>
                  <a:latin typeface="Gidole"/>
                </a:rPr>
                <a:t> Can movements be used to predict fatigue?</a:t>
              </a:r>
            </a:p>
            <a:p>
              <a:pPr marL="1045294" indent="-348431" lvl="2">
                <a:lnSpc>
                  <a:spcPts val="4115"/>
                </a:lnSpc>
                <a:buFont typeface="Arial"/>
                <a:buChar char="⚬"/>
              </a:pPr>
              <a:r>
                <a:rPr lang="en-US" spc="145" sz="2420">
                  <a:solidFill>
                    <a:srgbClr val="FCF9DA"/>
                  </a:solidFill>
                  <a:latin typeface="Gidole"/>
                </a:rPr>
                <a:t>Can movements be used to detect overload?</a:t>
              </a:r>
            </a:p>
          </p:txBody>
        </p:sp>
      </p:grpSp>
      <p:pic>
        <p:nvPicPr>
          <p:cNvPr name="Picture 8" id="8"/>
          <p:cNvPicPr>
            <a:picLocks noChangeAspect="true"/>
          </p:cNvPicPr>
          <p:nvPr/>
        </p:nvPicPr>
        <p:blipFill>
          <a:blip r:embed="rId3"/>
          <a:srcRect l="0" t="0" r="0" b="0"/>
          <a:stretch>
            <a:fillRect/>
          </a:stretch>
        </p:blipFill>
        <p:spPr>
          <a:xfrm flipH="false" flipV="false" rot="0">
            <a:off x="1339211" y="1689820"/>
            <a:ext cx="4851662" cy="7284607"/>
          </a:xfrm>
          <a:prstGeom prst="rect">
            <a:avLst/>
          </a:prstGeom>
        </p:spPr>
      </p:pic>
    </p:spTree>
  </p:cSld>
  <p:clrMapOvr>
    <a:masterClrMapping/>
  </p:clrMapOvr>
</p:sld>
</file>

<file path=ppt/slides/slide4.xml><?xml version="1.0" encoding="utf-8"?>
<p:sld xmlns:p="http://schemas.openxmlformats.org/presentationml/2006/main" xmlns:a="http://schemas.openxmlformats.org/drawingml/2006/main">
  <p:cSld>
    <p:bg>
      <p:bgPr>
        <a:solidFill>
          <a:srgbClr val="FCF9DA"/>
        </a:solidFill>
      </p:bgPr>
    </p:bg>
    <p:spTree>
      <p:nvGrpSpPr>
        <p:cNvPr id="1" name=""/>
        <p:cNvGrpSpPr/>
        <p:nvPr/>
      </p:nvGrpSpPr>
      <p:grpSpPr>
        <a:xfrm>
          <a:off x="0" y="0"/>
          <a:ext cx="0" cy="0"/>
          <a:chOff x="0" y="0"/>
          <a:chExt cx="0" cy="0"/>
        </a:xfrm>
      </p:grpSpPr>
      <p:sp>
        <p:nvSpPr>
          <p:cNvPr name="AutoShape 2" id="2"/>
          <p:cNvSpPr/>
          <p:nvPr/>
        </p:nvSpPr>
        <p:spPr>
          <a:xfrm rot="0">
            <a:off x="2795899" y="3216820"/>
            <a:ext cx="3932041" cy="5873334"/>
          </a:xfrm>
          <a:prstGeom prst="rect">
            <a:avLst/>
          </a:prstGeom>
          <a:solidFill>
            <a:srgbClr val="2A383F"/>
          </a:solidFill>
        </p:spPr>
      </p:sp>
      <p:sp>
        <p:nvSpPr>
          <p:cNvPr name="AutoShape 3" id="3"/>
          <p:cNvSpPr/>
          <p:nvPr/>
        </p:nvSpPr>
        <p:spPr>
          <a:xfrm rot="0">
            <a:off x="7170795" y="3216820"/>
            <a:ext cx="3932041" cy="5873334"/>
          </a:xfrm>
          <a:prstGeom prst="rect">
            <a:avLst/>
          </a:prstGeom>
          <a:solidFill>
            <a:srgbClr val="2A383F"/>
          </a:solidFill>
        </p:spPr>
      </p:sp>
      <p:sp>
        <p:nvSpPr>
          <p:cNvPr name="AutoShape 4" id="4"/>
          <p:cNvSpPr/>
          <p:nvPr/>
        </p:nvSpPr>
        <p:spPr>
          <a:xfrm rot="0">
            <a:off x="11560059" y="3216820"/>
            <a:ext cx="3932041" cy="5873334"/>
          </a:xfrm>
          <a:prstGeom prst="rect">
            <a:avLst/>
          </a:prstGeom>
          <a:solidFill>
            <a:srgbClr val="2A383F"/>
          </a:solidFill>
        </p:spPr>
      </p:sp>
      <p:sp>
        <p:nvSpPr>
          <p:cNvPr name="AutoShape 5" id="5"/>
          <p:cNvSpPr/>
          <p:nvPr/>
        </p:nvSpPr>
        <p:spPr>
          <a:xfrm rot="0">
            <a:off x="2795899" y="3216820"/>
            <a:ext cx="3932041" cy="212549"/>
          </a:xfrm>
          <a:prstGeom prst="rect">
            <a:avLst/>
          </a:prstGeom>
          <a:solidFill>
            <a:srgbClr val="DB636F"/>
          </a:solidFill>
        </p:spPr>
      </p:sp>
      <p:sp>
        <p:nvSpPr>
          <p:cNvPr name="AutoShape 6" id="6"/>
          <p:cNvSpPr/>
          <p:nvPr/>
        </p:nvSpPr>
        <p:spPr>
          <a:xfrm rot="0">
            <a:off x="11560059" y="3216820"/>
            <a:ext cx="3932041" cy="212549"/>
          </a:xfrm>
          <a:prstGeom prst="rect">
            <a:avLst/>
          </a:prstGeom>
          <a:solidFill>
            <a:srgbClr val="DB636F"/>
          </a:solidFill>
        </p:spPr>
      </p:sp>
      <p:grpSp>
        <p:nvGrpSpPr>
          <p:cNvPr name="Group 7" id="7"/>
          <p:cNvGrpSpPr/>
          <p:nvPr/>
        </p:nvGrpSpPr>
        <p:grpSpPr>
          <a:xfrm rot="0">
            <a:off x="3164075" y="3763718"/>
            <a:ext cx="3195689" cy="5494582"/>
            <a:chOff x="0" y="0"/>
            <a:chExt cx="4260919" cy="7326109"/>
          </a:xfrm>
        </p:grpSpPr>
        <p:sp>
          <p:nvSpPr>
            <p:cNvPr name="TextBox 8" id="8"/>
            <p:cNvSpPr txBox="true"/>
            <p:nvPr/>
          </p:nvSpPr>
          <p:spPr>
            <a:xfrm rot="0">
              <a:off x="0" y="-133350"/>
              <a:ext cx="4260919" cy="742950"/>
            </a:xfrm>
            <a:prstGeom prst="rect">
              <a:avLst/>
            </a:prstGeom>
          </p:spPr>
          <p:txBody>
            <a:bodyPr anchor="t" rtlCol="false" tIns="0" lIns="0" bIns="0" rIns="0">
              <a:spAutoFit/>
            </a:bodyPr>
            <a:lstStyle/>
            <a:p>
              <a:pPr algn="ctr">
                <a:lnSpc>
                  <a:spcPts val="4800"/>
                </a:lnSpc>
              </a:pPr>
              <a:r>
                <a:rPr lang="en-US" spc="390" sz="3000">
                  <a:solidFill>
                    <a:srgbClr val="DB636F"/>
                  </a:solidFill>
                  <a:latin typeface="Gidole"/>
                </a:rPr>
                <a:t>MUST HAVE</a:t>
              </a:r>
            </a:p>
          </p:txBody>
        </p:sp>
        <p:sp>
          <p:nvSpPr>
            <p:cNvPr name="TextBox 9" id="9"/>
            <p:cNvSpPr txBox="true"/>
            <p:nvPr/>
          </p:nvSpPr>
          <p:spPr>
            <a:xfrm rot="0">
              <a:off x="57470" y="616487"/>
              <a:ext cx="4145980" cy="6456892"/>
            </a:xfrm>
            <a:prstGeom prst="rect">
              <a:avLst/>
            </a:prstGeom>
          </p:spPr>
          <p:txBody>
            <a:bodyPr anchor="t" rtlCol="false" tIns="0" lIns="0" bIns="0" rIns="0">
              <a:spAutoFit/>
            </a:bodyPr>
            <a:lstStyle/>
            <a:p>
              <a:pPr algn="ctr" marL="431801" indent="-215900" lvl="1">
                <a:lnSpc>
                  <a:spcPts val="3500"/>
                </a:lnSpc>
                <a:buFont typeface="Arial"/>
                <a:buChar char="•"/>
              </a:pPr>
              <a:r>
                <a:rPr lang="en-US" spc="120" sz="2000">
                  <a:solidFill>
                    <a:srgbClr val="FCF9DA"/>
                  </a:solidFill>
                  <a:latin typeface="Gidole"/>
                </a:rPr>
                <a:t> Link the data points to the timestamps</a:t>
              </a:r>
            </a:p>
            <a:p>
              <a:pPr algn="ctr" marL="431801" indent="-215900" lvl="1">
                <a:lnSpc>
                  <a:spcPts val="3500"/>
                </a:lnSpc>
                <a:buFont typeface="Arial"/>
                <a:buChar char="•"/>
              </a:pPr>
              <a:r>
                <a:rPr lang="en-US" spc="120" sz="2000">
                  <a:solidFill>
                    <a:srgbClr val="FCF9DA"/>
                  </a:solidFill>
                  <a:latin typeface="Gidole"/>
                </a:rPr>
                <a:t> Calculating:</a:t>
              </a:r>
            </a:p>
            <a:p>
              <a:pPr algn="ctr" marL="863601" indent="-287867" lvl="2">
                <a:lnSpc>
                  <a:spcPts val="3500"/>
                </a:lnSpc>
                <a:buFont typeface="Arial"/>
                <a:buChar char="⚬"/>
              </a:pPr>
              <a:r>
                <a:rPr lang="en-US" spc="120" sz="2000">
                  <a:solidFill>
                    <a:srgbClr val="FCF9DA"/>
                  </a:solidFill>
                  <a:latin typeface="Gidole"/>
                </a:rPr>
                <a:t>Top Speed </a:t>
              </a:r>
            </a:p>
            <a:p>
              <a:pPr algn="ctr" marL="863601" indent="-287867" lvl="2">
                <a:lnSpc>
                  <a:spcPts val="3500"/>
                </a:lnSpc>
                <a:buFont typeface="Arial"/>
                <a:buChar char="⚬"/>
              </a:pPr>
              <a:r>
                <a:rPr lang="en-US" spc="120" sz="2000">
                  <a:solidFill>
                    <a:srgbClr val="FCF9DA"/>
                  </a:solidFill>
                  <a:latin typeface="Gidole"/>
                </a:rPr>
                <a:t>Rotation </a:t>
              </a:r>
            </a:p>
            <a:p>
              <a:pPr algn="ctr" marL="863601" indent="-287867" lvl="2">
                <a:lnSpc>
                  <a:spcPts val="3500"/>
                </a:lnSpc>
                <a:buFont typeface="Arial"/>
                <a:buChar char="⚬"/>
              </a:pPr>
              <a:r>
                <a:rPr lang="en-US" spc="120" sz="2000">
                  <a:solidFill>
                    <a:srgbClr val="FCF9DA"/>
                  </a:solidFill>
                  <a:latin typeface="Gidole"/>
                </a:rPr>
                <a:t>Collision </a:t>
              </a:r>
            </a:p>
            <a:p>
              <a:pPr algn="ctr" marL="863601" indent="-287867" lvl="2">
                <a:lnSpc>
                  <a:spcPts val="3500"/>
                </a:lnSpc>
                <a:buFont typeface="Arial"/>
                <a:buChar char="⚬"/>
              </a:pPr>
              <a:r>
                <a:rPr lang="en-US" spc="120" sz="2000">
                  <a:solidFill>
                    <a:srgbClr val="FCF9DA"/>
                  </a:solidFill>
                  <a:latin typeface="Gidole"/>
                </a:rPr>
                <a:t>Average speed </a:t>
              </a:r>
            </a:p>
            <a:p>
              <a:pPr algn="ctr" marL="863601" indent="-287867" lvl="2">
                <a:lnSpc>
                  <a:spcPts val="3500"/>
                </a:lnSpc>
                <a:buFont typeface="Arial"/>
                <a:buChar char="⚬"/>
              </a:pPr>
              <a:r>
                <a:rPr lang="en-US" spc="120" sz="2000">
                  <a:solidFill>
                    <a:srgbClr val="FCF9DA"/>
                  </a:solidFill>
                  <a:latin typeface="Gidole"/>
                </a:rPr>
                <a:t>Fast break </a:t>
              </a:r>
            </a:p>
            <a:p>
              <a:pPr algn="ctr" marL="863601" indent="-287867" lvl="2">
                <a:lnSpc>
                  <a:spcPts val="3500"/>
                </a:lnSpc>
                <a:buFont typeface="Arial"/>
                <a:buChar char="⚬"/>
              </a:pPr>
              <a:r>
                <a:rPr lang="en-US" spc="120" sz="2000">
                  <a:solidFill>
                    <a:srgbClr val="FCF9DA"/>
                  </a:solidFill>
                  <a:latin typeface="Gidole"/>
                </a:rPr>
                <a:t>Fast defence </a:t>
              </a:r>
            </a:p>
            <a:p>
              <a:pPr algn="ctr" marL="431801" indent="-215900" lvl="1">
                <a:lnSpc>
                  <a:spcPts val="3500"/>
                </a:lnSpc>
                <a:buFont typeface="Arial"/>
                <a:buChar char="•"/>
              </a:pPr>
              <a:r>
                <a:rPr lang="en-US" spc="120" sz="2000">
                  <a:solidFill>
                    <a:srgbClr val="FCF9DA"/>
                  </a:solidFill>
                  <a:latin typeface="Gidole"/>
                </a:rPr>
                <a:t>Documentation </a:t>
              </a:r>
            </a:p>
            <a:p>
              <a:pPr algn="ctr" marL="431801" indent="-215900" lvl="1">
                <a:lnSpc>
                  <a:spcPts val="3500"/>
                </a:lnSpc>
                <a:buFont typeface="Arial"/>
                <a:buChar char="•"/>
              </a:pPr>
              <a:r>
                <a:rPr lang="en-US" spc="120" sz="2000">
                  <a:solidFill>
                    <a:srgbClr val="FCF9DA"/>
                  </a:solidFill>
                  <a:latin typeface="Gidole"/>
                </a:rPr>
                <a:t>Presentation</a:t>
              </a:r>
            </a:p>
          </p:txBody>
        </p:sp>
      </p:grpSp>
      <p:sp>
        <p:nvSpPr>
          <p:cNvPr name="AutoShape 10" id="10"/>
          <p:cNvSpPr/>
          <p:nvPr/>
        </p:nvSpPr>
        <p:spPr>
          <a:xfrm rot="0">
            <a:off x="7170795" y="3216820"/>
            <a:ext cx="3932041" cy="212549"/>
          </a:xfrm>
          <a:prstGeom prst="rect">
            <a:avLst/>
          </a:prstGeom>
          <a:solidFill>
            <a:srgbClr val="DB636F"/>
          </a:solidFill>
        </p:spPr>
      </p:sp>
      <p:grpSp>
        <p:nvGrpSpPr>
          <p:cNvPr name="Group 11" id="11"/>
          <p:cNvGrpSpPr/>
          <p:nvPr/>
        </p:nvGrpSpPr>
        <p:grpSpPr>
          <a:xfrm rot="0">
            <a:off x="7538971" y="3763718"/>
            <a:ext cx="3195689" cy="2441501"/>
            <a:chOff x="0" y="0"/>
            <a:chExt cx="4260919" cy="3255335"/>
          </a:xfrm>
        </p:grpSpPr>
        <p:sp>
          <p:nvSpPr>
            <p:cNvPr name="TextBox 12" id="12"/>
            <p:cNvSpPr txBox="true"/>
            <p:nvPr/>
          </p:nvSpPr>
          <p:spPr>
            <a:xfrm rot="0">
              <a:off x="0" y="-123825"/>
              <a:ext cx="4260919" cy="669078"/>
            </a:xfrm>
            <a:prstGeom prst="rect">
              <a:avLst/>
            </a:prstGeom>
          </p:spPr>
          <p:txBody>
            <a:bodyPr anchor="t" rtlCol="false" tIns="0" lIns="0" bIns="0" rIns="0">
              <a:spAutoFit/>
            </a:bodyPr>
            <a:lstStyle/>
            <a:p>
              <a:pPr algn="ctr">
                <a:lnSpc>
                  <a:spcPts val="4320"/>
                </a:lnSpc>
              </a:pPr>
              <a:r>
                <a:rPr lang="en-US" spc="351" sz="2700">
                  <a:solidFill>
                    <a:srgbClr val="DB636F"/>
                  </a:solidFill>
                  <a:latin typeface="Gidole"/>
                </a:rPr>
                <a:t>SHOULD HAVE</a:t>
              </a:r>
            </a:p>
          </p:txBody>
        </p:sp>
        <p:sp>
          <p:nvSpPr>
            <p:cNvPr name="TextBox 13" id="13"/>
            <p:cNvSpPr txBox="true"/>
            <p:nvPr/>
          </p:nvSpPr>
          <p:spPr>
            <a:xfrm rot="0">
              <a:off x="57470" y="694380"/>
              <a:ext cx="4145980" cy="2308225"/>
            </a:xfrm>
            <a:prstGeom prst="rect">
              <a:avLst/>
            </a:prstGeom>
          </p:spPr>
          <p:txBody>
            <a:bodyPr anchor="t" rtlCol="false" tIns="0" lIns="0" bIns="0" rIns="0">
              <a:spAutoFit/>
            </a:bodyPr>
            <a:lstStyle/>
            <a:p>
              <a:pPr algn="ctr" marL="431801" indent="-215900" lvl="1">
                <a:lnSpc>
                  <a:spcPts val="3500"/>
                </a:lnSpc>
                <a:buFont typeface="Arial"/>
                <a:buChar char="•"/>
              </a:pPr>
              <a:r>
                <a:rPr lang="en-US" spc="120" sz="2000">
                  <a:solidFill>
                    <a:srgbClr val="FCF9DA"/>
                  </a:solidFill>
                  <a:latin typeface="Gidole"/>
                </a:rPr>
                <a:t>Prediction </a:t>
              </a:r>
            </a:p>
            <a:p>
              <a:pPr algn="ctr" marL="863601" indent="-287867" lvl="2">
                <a:lnSpc>
                  <a:spcPts val="3500"/>
                </a:lnSpc>
                <a:buFont typeface="Arial"/>
                <a:buChar char="⚬"/>
              </a:pPr>
              <a:r>
                <a:rPr lang="en-US" spc="120" sz="2000">
                  <a:solidFill>
                    <a:srgbClr val="FCF9DA"/>
                  </a:solidFill>
                  <a:latin typeface="Gidole"/>
                </a:rPr>
                <a:t>Fatigue </a:t>
              </a:r>
            </a:p>
            <a:p>
              <a:pPr algn="ctr" marL="431801" indent="-215900" lvl="1">
                <a:lnSpc>
                  <a:spcPts val="3500"/>
                </a:lnSpc>
                <a:buFont typeface="Arial"/>
                <a:buChar char="•"/>
              </a:pPr>
              <a:r>
                <a:rPr lang="en-US" spc="120" sz="2000">
                  <a:solidFill>
                    <a:srgbClr val="FCF9DA"/>
                  </a:solidFill>
                  <a:latin typeface="Gidole"/>
                </a:rPr>
                <a:t>Detection</a:t>
              </a:r>
            </a:p>
            <a:p>
              <a:pPr algn="ctr" marL="863601" indent="-287867" lvl="2">
                <a:lnSpc>
                  <a:spcPts val="3500"/>
                </a:lnSpc>
                <a:buFont typeface="Arial"/>
                <a:buChar char="⚬"/>
              </a:pPr>
              <a:r>
                <a:rPr lang="en-US" spc="120" sz="2000">
                  <a:solidFill>
                    <a:srgbClr val="FCF9DA"/>
                  </a:solidFill>
                  <a:latin typeface="Gidole"/>
                </a:rPr>
                <a:t>Slip</a:t>
              </a:r>
            </a:p>
          </p:txBody>
        </p:sp>
      </p:grpSp>
      <p:grpSp>
        <p:nvGrpSpPr>
          <p:cNvPr name="Group 14" id="14"/>
          <p:cNvGrpSpPr/>
          <p:nvPr/>
        </p:nvGrpSpPr>
        <p:grpSpPr>
          <a:xfrm rot="0">
            <a:off x="11928235" y="3763718"/>
            <a:ext cx="3195689" cy="5061512"/>
            <a:chOff x="0" y="0"/>
            <a:chExt cx="4260919" cy="6748682"/>
          </a:xfrm>
        </p:grpSpPr>
        <p:sp>
          <p:nvSpPr>
            <p:cNvPr name="TextBox 15" id="15"/>
            <p:cNvSpPr txBox="true"/>
            <p:nvPr/>
          </p:nvSpPr>
          <p:spPr>
            <a:xfrm rot="0">
              <a:off x="0" y="-133350"/>
              <a:ext cx="4260919" cy="722630"/>
            </a:xfrm>
            <a:prstGeom prst="rect">
              <a:avLst/>
            </a:prstGeom>
          </p:spPr>
          <p:txBody>
            <a:bodyPr anchor="t" rtlCol="false" tIns="0" lIns="0" bIns="0" rIns="0">
              <a:spAutoFit/>
            </a:bodyPr>
            <a:lstStyle/>
            <a:p>
              <a:pPr algn="ctr">
                <a:lnSpc>
                  <a:spcPts val="4680"/>
                </a:lnSpc>
              </a:pPr>
              <a:r>
                <a:rPr lang="en-US" spc="380" sz="2925">
                  <a:solidFill>
                    <a:srgbClr val="DB636F"/>
                  </a:solidFill>
                  <a:latin typeface="Gidole"/>
                </a:rPr>
                <a:t>COULD HAVE</a:t>
              </a:r>
            </a:p>
          </p:txBody>
        </p:sp>
        <p:sp>
          <p:nvSpPr>
            <p:cNvPr name="TextBox 16" id="16"/>
            <p:cNvSpPr txBox="true"/>
            <p:nvPr/>
          </p:nvSpPr>
          <p:spPr>
            <a:xfrm rot="0">
              <a:off x="57470" y="631727"/>
              <a:ext cx="4145980" cy="5864225"/>
            </a:xfrm>
            <a:prstGeom prst="rect">
              <a:avLst/>
            </a:prstGeom>
          </p:spPr>
          <p:txBody>
            <a:bodyPr anchor="t" rtlCol="false" tIns="0" lIns="0" bIns="0" rIns="0">
              <a:spAutoFit/>
            </a:bodyPr>
            <a:lstStyle/>
            <a:p>
              <a:pPr algn="ctr" marL="431801" indent="-215900" lvl="1">
                <a:lnSpc>
                  <a:spcPts val="3500"/>
                </a:lnSpc>
                <a:buFont typeface="Arial"/>
                <a:buChar char="•"/>
              </a:pPr>
              <a:r>
                <a:rPr lang="en-US" spc="120" sz="2000">
                  <a:solidFill>
                    <a:srgbClr val="FCF9DA"/>
                  </a:solidFill>
                  <a:latin typeface="Gidole"/>
                </a:rPr>
                <a:t> User manual  </a:t>
              </a:r>
            </a:p>
            <a:p>
              <a:pPr algn="ctr" marL="431801" indent="-215900" lvl="1">
                <a:lnSpc>
                  <a:spcPts val="3500"/>
                </a:lnSpc>
                <a:buFont typeface="Arial"/>
                <a:buChar char="•"/>
              </a:pPr>
              <a:r>
                <a:rPr lang="en-US" spc="120" sz="2000">
                  <a:solidFill>
                    <a:srgbClr val="FCF9DA"/>
                  </a:solidFill>
                  <a:latin typeface="Gidole"/>
                </a:rPr>
                <a:t>Prediction  </a:t>
              </a:r>
            </a:p>
            <a:p>
              <a:pPr algn="ctr" marL="863601" indent="-287867" lvl="2">
                <a:lnSpc>
                  <a:spcPts val="3500"/>
                </a:lnSpc>
                <a:buFont typeface="Arial"/>
                <a:buChar char="⚬"/>
              </a:pPr>
              <a:r>
                <a:rPr lang="en-US" spc="120" sz="2000">
                  <a:solidFill>
                    <a:srgbClr val="FCF9DA"/>
                  </a:solidFill>
                  <a:latin typeface="Gidole"/>
                </a:rPr>
                <a:t>Overload  </a:t>
              </a:r>
            </a:p>
            <a:p>
              <a:pPr algn="ctr" marL="431801" indent="-215900" lvl="1">
                <a:lnSpc>
                  <a:spcPts val="3500"/>
                </a:lnSpc>
                <a:buFont typeface="Arial"/>
                <a:buChar char="•"/>
              </a:pPr>
              <a:r>
                <a:rPr lang="en-US" spc="120" sz="2000">
                  <a:solidFill>
                    <a:srgbClr val="FCF9DA"/>
                  </a:solidFill>
                  <a:latin typeface="Gidole"/>
                </a:rPr>
                <a:t>Detection:  </a:t>
              </a:r>
            </a:p>
            <a:p>
              <a:pPr algn="ctr" marL="863601" indent="-287867" lvl="2">
                <a:lnSpc>
                  <a:spcPts val="3500"/>
                </a:lnSpc>
                <a:buFont typeface="Arial"/>
                <a:buChar char="⚬"/>
              </a:pPr>
              <a:r>
                <a:rPr lang="en-US" spc="120" sz="2000">
                  <a:solidFill>
                    <a:srgbClr val="FCF9DA"/>
                  </a:solidFill>
                  <a:latin typeface="Gidole"/>
                </a:rPr>
                <a:t>Repetitive movements  </a:t>
              </a:r>
            </a:p>
            <a:p>
              <a:pPr algn="ctr" marL="863601" indent="-287867" lvl="2">
                <a:lnSpc>
                  <a:spcPts val="3500"/>
                </a:lnSpc>
                <a:buFont typeface="Arial"/>
                <a:buChar char="⚬"/>
              </a:pPr>
              <a:r>
                <a:rPr lang="en-US" spc="120" sz="2000">
                  <a:solidFill>
                    <a:srgbClr val="FCF9DA"/>
                  </a:solidFill>
                  <a:latin typeface="Gidole"/>
                </a:rPr>
                <a:t>Classify player: explosive playing or stamina for a longer time</a:t>
              </a:r>
            </a:p>
          </p:txBody>
        </p:sp>
      </p:grpSp>
      <p:grpSp>
        <p:nvGrpSpPr>
          <p:cNvPr name="Group 17" id="17"/>
          <p:cNvGrpSpPr/>
          <p:nvPr/>
        </p:nvGrpSpPr>
        <p:grpSpPr>
          <a:xfrm rot="0">
            <a:off x="2795899" y="1319704"/>
            <a:ext cx="12696201" cy="1247075"/>
            <a:chOff x="0" y="0"/>
            <a:chExt cx="16928268" cy="1662766"/>
          </a:xfrm>
        </p:grpSpPr>
        <p:sp>
          <p:nvSpPr>
            <p:cNvPr name="TextBox 18" id="18"/>
            <p:cNvSpPr txBox="true"/>
            <p:nvPr/>
          </p:nvSpPr>
          <p:spPr>
            <a:xfrm rot="0">
              <a:off x="1305058" y="-80433"/>
              <a:ext cx="14318152" cy="1193800"/>
            </a:xfrm>
            <a:prstGeom prst="rect">
              <a:avLst/>
            </a:prstGeom>
          </p:spPr>
          <p:txBody>
            <a:bodyPr anchor="t" rtlCol="false" tIns="0" lIns="0" bIns="0" rIns="0">
              <a:spAutoFit/>
            </a:bodyPr>
            <a:lstStyle/>
            <a:p>
              <a:pPr algn="ctr">
                <a:lnSpc>
                  <a:spcPts val="7150"/>
                </a:lnSpc>
              </a:pPr>
              <a:r>
                <a:rPr lang="en-US" spc="549" sz="5500">
                  <a:solidFill>
                    <a:srgbClr val="2A383F"/>
                  </a:solidFill>
                  <a:latin typeface="Gidole"/>
                </a:rPr>
                <a:t>Requirements</a:t>
              </a:r>
            </a:p>
          </p:txBody>
        </p:sp>
        <p:sp>
          <p:nvSpPr>
            <p:cNvPr name="AutoShape 19" id="19"/>
            <p:cNvSpPr/>
            <p:nvPr/>
          </p:nvSpPr>
          <p:spPr>
            <a:xfrm rot="0">
              <a:off x="0" y="1494308"/>
              <a:ext cx="16928268" cy="168459"/>
            </a:xfrm>
            <a:prstGeom prst="rect">
              <a:avLst/>
            </a:prstGeom>
            <a:solidFill>
              <a:srgbClr val="2A383F"/>
            </a:solidFill>
          </p:spPr>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2A383F"/>
        </a:solidFill>
      </p:bgPr>
    </p:bg>
    <p:spTree>
      <p:nvGrpSpPr>
        <p:cNvPr id="1" name=""/>
        <p:cNvGrpSpPr/>
        <p:nvPr/>
      </p:nvGrpSpPr>
      <p:grpSpPr>
        <a:xfrm>
          <a:off x="0" y="0"/>
          <a:ext cx="0" cy="0"/>
          <a:chOff x="0" y="0"/>
          <a:chExt cx="0" cy="0"/>
        </a:xfrm>
      </p:grpSpPr>
      <p:sp>
        <p:nvSpPr>
          <p:cNvPr name="AutoShape 2" id="2"/>
          <p:cNvSpPr/>
          <p:nvPr/>
        </p:nvSpPr>
        <p:spPr>
          <a:xfrm rot="0">
            <a:off x="-333375" y="-266700"/>
            <a:ext cx="18954750" cy="3048000"/>
          </a:xfrm>
          <a:prstGeom prst="rect">
            <a:avLst/>
          </a:prstGeom>
          <a:solidFill>
            <a:srgbClr val="DB636F"/>
          </a:solidFill>
        </p:spPr>
      </p:sp>
      <p:sp>
        <p:nvSpPr>
          <p:cNvPr name="AutoShape 3" id="3"/>
          <p:cNvSpPr/>
          <p:nvPr/>
        </p:nvSpPr>
        <p:spPr>
          <a:xfrm rot="0">
            <a:off x="1028700" y="3849269"/>
            <a:ext cx="109372" cy="5666478"/>
          </a:xfrm>
          <a:prstGeom prst="rect">
            <a:avLst/>
          </a:prstGeom>
          <a:solidFill>
            <a:srgbClr val="FCF9DA"/>
          </a:solidFill>
        </p:spPr>
      </p:sp>
      <p:pic>
        <p:nvPicPr>
          <p:cNvPr name="Picture 4" id="4"/>
          <p:cNvPicPr>
            <a:picLocks noChangeAspect="true"/>
          </p:cNvPicPr>
          <p:nvPr/>
        </p:nvPicPr>
        <p:blipFill>
          <a:blip r:embed="rId3"/>
          <a:srcRect l="0" t="0" r="0" b="0"/>
          <a:stretch>
            <a:fillRect/>
          </a:stretch>
        </p:blipFill>
        <p:spPr>
          <a:xfrm flipH="false" flipV="false" rot="0">
            <a:off x="8064781" y="2426677"/>
            <a:ext cx="5610926" cy="3760100"/>
          </a:xfrm>
          <a:prstGeom prst="rect">
            <a:avLst/>
          </a:prstGeom>
        </p:spPr>
      </p:pic>
      <p:grpSp>
        <p:nvGrpSpPr>
          <p:cNvPr name="Group 5" id="5"/>
          <p:cNvGrpSpPr/>
          <p:nvPr/>
        </p:nvGrpSpPr>
        <p:grpSpPr>
          <a:xfrm rot="0">
            <a:off x="1572289" y="3849269"/>
            <a:ext cx="7571711" cy="2933700"/>
            <a:chOff x="0" y="0"/>
            <a:chExt cx="10095614" cy="3911601"/>
          </a:xfrm>
        </p:grpSpPr>
        <p:sp>
          <p:nvSpPr>
            <p:cNvPr name="TextBox 6" id="6"/>
            <p:cNvSpPr txBox="true"/>
            <p:nvPr/>
          </p:nvSpPr>
          <p:spPr>
            <a:xfrm rot="0">
              <a:off x="0" y="-133350"/>
              <a:ext cx="10095614" cy="742950"/>
            </a:xfrm>
            <a:prstGeom prst="rect">
              <a:avLst/>
            </a:prstGeom>
          </p:spPr>
          <p:txBody>
            <a:bodyPr anchor="t" rtlCol="false" tIns="0" lIns="0" bIns="0" rIns="0">
              <a:spAutoFit/>
            </a:bodyPr>
            <a:lstStyle/>
            <a:p>
              <a:pPr>
                <a:lnSpc>
                  <a:spcPts val="4800"/>
                </a:lnSpc>
              </a:pPr>
              <a:r>
                <a:rPr lang="en-US" spc="390" sz="3000">
                  <a:solidFill>
                    <a:srgbClr val="DB636F"/>
                  </a:solidFill>
                  <a:latin typeface="Gidole"/>
                </a:rPr>
                <a:t>RESEARCH</a:t>
              </a:r>
            </a:p>
          </p:txBody>
        </p:sp>
        <p:sp>
          <p:nvSpPr>
            <p:cNvPr name="TextBox 7" id="7"/>
            <p:cNvSpPr txBox="true"/>
            <p:nvPr/>
          </p:nvSpPr>
          <p:spPr>
            <a:xfrm rot="0">
              <a:off x="0" y="561975"/>
              <a:ext cx="9654242" cy="3349626"/>
            </a:xfrm>
            <a:prstGeom prst="rect">
              <a:avLst/>
            </a:prstGeom>
          </p:spPr>
          <p:txBody>
            <a:bodyPr anchor="t" rtlCol="false" tIns="0" lIns="0" bIns="0" rIns="0">
              <a:spAutoFit/>
            </a:bodyPr>
            <a:lstStyle/>
            <a:p>
              <a:pPr marL="518158" indent="-259079" lvl="1">
                <a:lnSpc>
                  <a:spcPts val="4079"/>
                </a:lnSpc>
                <a:buFont typeface="Arial"/>
                <a:buChar char="•"/>
              </a:pPr>
              <a:r>
                <a:rPr lang="en-US" spc="143" sz="2399">
                  <a:solidFill>
                    <a:srgbClr val="FCF9DA"/>
                  </a:solidFill>
                  <a:latin typeface="Gidole"/>
                </a:rPr>
                <a:t> Desk research</a:t>
              </a:r>
            </a:p>
            <a:p>
              <a:pPr marL="518158" indent="-259079" lvl="1">
                <a:lnSpc>
                  <a:spcPts val="4079"/>
                </a:lnSpc>
                <a:buFont typeface="Arial"/>
                <a:buChar char="•"/>
              </a:pPr>
              <a:r>
                <a:rPr lang="en-US" spc="143" sz="2399">
                  <a:solidFill>
                    <a:srgbClr val="FCF9DA"/>
                  </a:solidFill>
                  <a:latin typeface="Gidole"/>
                </a:rPr>
                <a:t>Defining the dataset</a:t>
              </a:r>
            </a:p>
            <a:p>
              <a:pPr marL="518158" indent="-259079" lvl="1">
                <a:lnSpc>
                  <a:spcPts val="4079"/>
                </a:lnSpc>
                <a:buFont typeface="Arial"/>
                <a:buChar char="•"/>
              </a:pPr>
              <a:r>
                <a:rPr lang="en-US" spc="143" sz="2399">
                  <a:solidFill>
                    <a:srgbClr val="FCF9DA"/>
                  </a:solidFill>
                  <a:latin typeface="Gidole"/>
                </a:rPr>
                <a:t>Applying the research to</a:t>
              </a:r>
            </a:p>
            <a:p>
              <a:pPr marL="1036317" indent="-345439" lvl="2">
                <a:lnSpc>
                  <a:spcPts val="4079"/>
                </a:lnSpc>
                <a:buFont typeface="Arial"/>
                <a:buChar char="⚬"/>
              </a:pPr>
              <a:r>
                <a:rPr lang="en-US" spc="143" sz="2399">
                  <a:solidFill>
                    <a:srgbClr val="FCF9DA"/>
                  </a:solidFill>
                  <a:latin typeface="Gidole"/>
                </a:rPr>
                <a:t>execute pattern recognition</a:t>
              </a:r>
            </a:p>
            <a:p>
              <a:pPr marL="1036317" indent="-345439" lvl="2">
                <a:lnSpc>
                  <a:spcPts val="4079"/>
                </a:lnSpc>
                <a:buFont typeface="Arial"/>
                <a:buChar char="⚬"/>
              </a:pPr>
              <a:r>
                <a:rPr lang="en-US" spc="143" sz="2399">
                  <a:solidFill>
                    <a:srgbClr val="FCF9DA"/>
                  </a:solidFill>
                  <a:latin typeface="Gidole"/>
                </a:rPr>
                <a:t>Determine the machine learning</a:t>
              </a:r>
            </a:p>
          </p:txBody>
        </p:sp>
      </p:grpSp>
      <p:sp>
        <p:nvSpPr>
          <p:cNvPr name="AutoShape 8" id="8"/>
          <p:cNvSpPr/>
          <p:nvPr/>
        </p:nvSpPr>
        <p:spPr>
          <a:xfrm rot="-899999">
            <a:off x="4968012" y="4712801"/>
            <a:ext cx="3144174" cy="0"/>
          </a:xfrm>
          <a:prstGeom prst="line">
            <a:avLst/>
          </a:prstGeom>
          <a:ln cap="rnd" w="47625">
            <a:solidFill>
              <a:srgbClr val="FFFFFF"/>
            </a:solidFill>
            <a:prstDash val="solid"/>
            <a:headEnd type="none" len="sm" w="sm"/>
            <a:tailEnd type="triangle" len="med" w="lg"/>
          </a:ln>
        </p:spPr>
      </p:sp>
      <p:sp>
        <p:nvSpPr>
          <p:cNvPr name="AutoShape 9" id="9"/>
          <p:cNvSpPr/>
          <p:nvPr/>
        </p:nvSpPr>
        <p:spPr>
          <a:xfrm rot="1294299">
            <a:off x="5439656" y="6384102"/>
            <a:ext cx="4202619" cy="0"/>
          </a:xfrm>
          <a:prstGeom prst="line">
            <a:avLst/>
          </a:prstGeom>
          <a:ln cap="rnd" w="47625">
            <a:solidFill>
              <a:srgbClr val="FFFFFF"/>
            </a:solidFill>
            <a:prstDash val="solid"/>
            <a:headEnd type="none" len="sm" w="sm"/>
            <a:tailEnd type="triangle" len="med" w="lg"/>
          </a:ln>
        </p:spPr>
      </p:sp>
      <p:pic>
        <p:nvPicPr>
          <p:cNvPr name="Picture 10" id="10"/>
          <p:cNvPicPr>
            <a:picLocks noChangeAspect="true"/>
          </p:cNvPicPr>
          <p:nvPr/>
        </p:nvPicPr>
        <p:blipFill>
          <a:blip r:embed="rId4"/>
          <a:srcRect l="0" t="0" r="0" b="0"/>
          <a:stretch>
            <a:fillRect/>
          </a:stretch>
        </p:blipFill>
        <p:spPr>
          <a:xfrm flipH="false" flipV="false" rot="0">
            <a:off x="9503852" y="6407914"/>
            <a:ext cx="7894833" cy="3879086"/>
          </a:xfrm>
          <a:prstGeom prst="rect">
            <a:avLst/>
          </a:prstGeom>
        </p:spPr>
      </p:pic>
      <p:sp>
        <p:nvSpPr>
          <p:cNvPr name="TextBox 11" id="11"/>
          <p:cNvSpPr txBox="true"/>
          <p:nvPr/>
        </p:nvSpPr>
        <p:spPr>
          <a:xfrm rot="0">
            <a:off x="1028700" y="1097280"/>
            <a:ext cx="14548555" cy="796290"/>
          </a:xfrm>
          <a:prstGeom prst="rect">
            <a:avLst/>
          </a:prstGeom>
        </p:spPr>
        <p:txBody>
          <a:bodyPr anchor="t" rtlCol="false" tIns="0" lIns="0" bIns="0" rIns="0">
            <a:spAutoFit/>
          </a:bodyPr>
          <a:lstStyle/>
          <a:p>
            <a:pPr>
              <a:lnSpc>
                <a:spcPts val="6209"/>
              </a:lnSpc>
            </a:pPr>
            <a:r>
              <a:rPr lang="en-US" sz="5400">
                <a:solidFill>
                  <a:srgbClr val="2A383F"/>
                </a:solidFill>
                <a:latin typeface="Clear Sans Bold"/>
              </a:rPr>
              <a:t>PROJECT ACTIVITIES</a:t>
            </a:r>
          </a:p>
        </p:txBody>
      </p:sp>
      <p:grpSp>
        <p:nvGrpSpPr>
          <p:cNvPr name="Group 12" id="12"/>
          <p:cNvGrpSpPr/>
          <p:nvPr/>
        </p:nvGrpSpPr>
        <p:grpSpPr>
          <a:xfrm rot="0">
            <a:off x="1572289" y="7095674"/>
            <a:ext cx="7571711" cy="2420073"/>
            <a:chOff x="0" y="0"/>
            <a:chExt cx="10095614" cy="3226764"/>
          </a:xfrm>
        </p:grpSpPr>
        <p:sp>
          <p:nvSpPr>
            <p:cNvPr name="TextBox 13" id="13"/>
            <p:cNvSpPr txBox="true"/>
            <p:nvPr/>
          </p:nvSpPr>
          <p:spPr>
            <a:xfrm rot="0">
              <a:off x="0" y="-133350"/>
              <a:ext cx="10095614" cy="742950"/>
            </a:xfrm>
            <a:prstGeom prst="rect">
              <a:avLst/>
            </a:prstGeom>
          </p:spPr>
          <p:txBody>
            <a:bodyPr anchor="t" rtlCol="false" tIns="0" lIns="0" bIns="0" rIns="0">
              <a:spAutoFit/>
            </a:bodyPr>
            <a:lstStyle/>
            <a:p>
              <a:pPr>
                <a:lnSpc>
                  <a:spcPts val="4800"/>
                </a:lnSpc>
              </a:pPr>
              <a:r>
                <a:rPr lang="en-US" spc="390" sz="3000">
                  <a:solidFill>
                    <a:srgbClr val="DB636F"/>
                  </a:solidFill>
                  <a:latin typeface="Gidole"/>
                </a:rPr>
                <a:t>PROGRAMMING</a:t>
              </a:r>
            </a:p>
          </p:txBody>
        </p:sp>
        <p:sp>
          <p:nvSpPr>
            <p:cNvPr name="TextBox 14" id="14"/>
            <p:cNvSpPr txBox="true"/>
            <p:nvPr/>
          </p:nvSpPr>
          <p:spPr>
            <a:xfrm rot="0">
              <a:off x="0" y="562940"/>
              <a:ext cx="9654242" cy="2663824"/>
            </a:xfrm>
            <a:prstGeom prst="rect">
              <a:avLst/>
            </a:prstGeom>
          </p:spPr>
          <p:txBody>
            <a:bodyPr anchor="t" rtlCol="false" tIns="0" lIns="0" bIns="0" rIns="0">
              <a:spAutoFit/>
            </a:bodyPr>
            <a:lstStyle/>
            <a:p>
              <a:pPr marL="518162" indent="-259081" lvl="1">
                <a:lnSpc>
                  <a:spcPts val="4080"/>
                </a:lnSpc>
                <a:buFont typeface="Arial"/>
                <a:buChar char="•"/>
              </a:pPr>
              <a:r>
                <a:rPr lang="en-US" spc="144" sz="2400">
                  <a:solidFill>
                    <a:srgbClr val="FCF9DA"/>
                  </a:solidFill>
                  <a:latin typeface="Gidole"/>
                </a:rPr>
                <a:t>Dividing the tasks</a:t>
              </a:r>
            </a:p>
            <a:p>
              <a:pPr marL="518162" indent="-259081" lvl="1">
                <a:lnSpc>
                  <a:spcPts val="4080"/>
                </a:lnSpc>
                <a:buFont typeface="Arial"/>
                <a:buChar char="•"/>
              </a:pPr>
              <a:r>
                <a:rPr lang="en-US" spc="144" sz="2400">
                  <a:solidFill>
                    <a:srgbClr val="FCF9DA"/>
                  </a:solidFill>
                  <a:latin typeface="Gidole"/>
                </a:rPr>
                <a:t>Code</a:t>
              </a:r>
            </a:p>
            <a:p>
              <a:pPr marL="518162" indent="-259081" lvl="1">
                <a:lnSpc>
                  <a:spcPts val="4080"/>
                </a:lnSpc>
                <a:buFont typeface="Arial"/>
                <a:buChar char="•"/>
              </a:pPr>
              <a:r>
                <a:rPr lang="en-US" spc="144" sz="2400">
                  <a:solidFill>
                    <a:srgbClr val="FCF9DA"/>
                  </a:solidFill>
                  <a:latin typeface="Gidole"/>
                </a:rPr>
                <a:t>Test the code</a:t>
              </a:r>
            </a:p>
            <a:p>
              <a:pPr marL="518162" indent="-259081" lvl="1">
                <a:lnSpc>
                  <a:spcPts val="4080"/>
                </a:lnSpc>
                <a:buFont typeface="Arial"/>
                <a:buChar char="•"/>
              </a:pPr>
              <a:r>
                <a:rPr lang="en-US" spc="144" sz="2400">
                  <a:solidFill>
                    <a:srgbClr val="FCF9DA"/>
                  </a:solidFill>
                  <a:latin typeface="Gidole"/>
                </a:rPr>
                <a:t>Solve problems</a:t>
              </a:r>
            </a:p>
          </p:txBody>
        </p:sp>
      </p:grpSp>
    </p:spTree>
  </p:cSld>
  <p:clrMapOvr>
    <a:masterClrMapping/>
  </p:clrMapOvr>
</p:sld>
</file>

<file path=ppt/slides/slide6.xml><?xml version="1.0" encoding="utf-8"?>
<p:sld xmlns:p="http://schemas.openxmlformats.org/presentationml/2006/main" xmlns:a="http://schemas.openxmlformats.org/drawingml/2006/main">
  <p:cSld>
    <p:bg>
      <p:bgPr>
        <a:solidFill>
          <a:srgbClr val="FCF9DA"/>
        </a:solidFill>
      </p:bgPr>
    </p:bg>
    <p:spTree>
      <p:nvGrpSpPr>
        <p:cNvPr id="1" name=""/>
        <p:cNvGrpSpPr/>
        <p:nvPr/>
      </p:nvGrpSpPr>
      <p:grpSpPr>
        <a:xfrm>
          <a:off x="0" y="0"/>
          <a:ext cx="0" cy="0"/>
          <a:chOff x="0" y="0"/>
          <a:chExt cx="0" cy="0"/>
        </a:xfrm>
      </p:grpSpPr>
      <p:sp>
        <p:nvSpPr>
          <p:cNvPr name="AutoShape 2" id="2"/>
          <p:cNvSpPr/>
          <p:nvPr/>
        </p:nvSpPr>
        <p:spPr>
          <a:xfrm rot="0">
            <a:off x="-333375" y="-266700"/>
            <a:ext cx="18954750" cy="3722661"/>
          </a:xfrm>
          <a:prstGeom prst="rect">
            <a:avLst/>
          </a:prstGeom>
          <a:solidFill>
            <a:srgbClr val="2A383F"/>
          </a:solidFill>
        </p:spPr>
      </p:sp>
      <p:sp>
        <p:nvSpPr>
          <p:cNvPr name="AutoShape 3" id="3"/>
          <p:cNvSpPr/>
          <p:nvPr/>
        </p:nvSpPr>
        <p:spPr>
          <a:xfrm rot="0">
            <a:off x="749690" y="4288396"/>
            <a:ext cx="215705" cy="5539648"/>
          </a:xfrm>
          <a:prstGeom prst="rect">
            <a:avLst/>
          </a:prstGeom>
          <a:solidFill>
            <a:srgbClr val="2A383F"/>
          </a:solidFill>
        </p:spPr>
      </p:sp>
      <p:grpSp>
        <p:nvGrpSpPr>
          <p:cNvPr name="Group 4" id="4"/>
          <p:cNvGrpSpPr/>
          <p:nvPr/>
        </p:nvGrpSpPr>
        <p:grpSpPr>
          <a:xfrm rot="0">
            <a:off x="1874019" y="4333241"/>
            <a:ext cx="10945556" cy="6022355"/>
            <a:chOff x="0" y="0"/>
            <a:chExt cx="14594075" cy="8029807"/>
          </a:xfrm>
        </p:grpSpPr>
        <p:sp>
          <p:nvSpPr>
            <p:cNvPr name="TextBox 5" id="5"/>
            <p:cNvSpPr txBox="true"/>
            <p:nvPr/>
          </p:nvSpPr>
          <p:spPr>
            <a:xfrm rot="0">
              <a:off x="0" y="-133350"/>
              <a:ext cx="14594075" cy="722312"/>
            </a:xfrm>
            <a:prstGeom prst="rect">
              <a:avLst/>
            </a:prstGeom>
          </p:spPr>
          <p:txBody>
            <a:bodyPr anchor="t" rtlCol="false" tIns="0" lIns="0" bIns="0" rIns="0">
              <a:spAutoFit/>
            </a:bodyPr>
            <a:lstStyle/>
            <a:p>
              <a:pPr>
                <a:lnSpc>
                  <a:spcPts val="4637"/>
                </a:lnSpc>
              </a:pPr>
              <a:r>
                <a:rPr lang="en-US" spc="376" sz="2898">
                  <a:solidFill>
                    <a:srgbClr val="2A383F"/>
                  </a:solidFill>
                  <a:latin typeface="Gidole"/>
                </a:rPr>
                <a:t>RESEARCH PAPER</a:t>
              </a:r>
            </a:p>
          </p:txBody>
        </p:sp>
        <p:sp>
          <p:nvSpPr>
            <p:cNvPr name="TextBox 6" id="6"/>
            <p:cNvSpPr txBox="true"/>
            <p:nvPr/>
          </p:nvSpPr>
          <p:spPr>
            <a:xfrm rot="0">
              <a:off x="0" y="1745896"/>
              <a:ext cx="14594075" cy="722312"/>
            </a:xfrm>
            <a:prstGeom prst="rect">
              <a:avLst/>
            </a:prstGeom>
          </p:spPr>
          <p:txBody>
            <a:bodyPr anchor="t" rtlCol="false" tIns="0" lIns="0" bIns="0" rIns="0">
              <a:spAutoFit/>
            </a:bodyPr>
            <a:lstStyle/>
            <a:p>
              <a:pPr>
                <a:lnSpc>
                  <a:spcPts val="4637"/>
                </a:lnSpc>
              </a:pPr>
              <a:r>
                <a:rPr lang="en-US" spc="376" sz="2898">
                  <a:solidFill>
                    <a:srgbClr val="2A383F"/>
                  </a:solidFill>
                  <a:latin typeface="Gidole"/>
                </a:rPr>
                <a:t>PROGRAM </a:t>
              </a:r>
            </a:p>
          </p:txBody>
        </p:sp>
        <p:sp>
          <p:nvSpPr>
            <p:cNvPr name="TextBox 7" id="7"/>
            <p:cNvSpPr txBox="true"/>
            <p:nvPr/>
          </p:nvSpPr>
          <p:spPr>
            <a:xfrm rot="0">
              <a:off x="0" y="6696333"/>
              <a:ext cx="14594075" cy="722312"/>
            </a:xfrm>
            <a:prstGeom prst="rect">
              <a:avLst/>
            </a:prstGeom>
          </p:spPr>
          <p:txBody>
            <a:bodyPr anchor="t" rtlCol="false" tIns="0" lIns="0" bIns="0" rIns="0">
              <a:spAutoFit/>
            </a:bodyPr>
            <a:lstStyle/>
            <a:p>
              <a:pPr>
                <a:lnSpc>
                  <a:spcPts val="4637"/>
                </a:lnSpc>
              </a:pPr>
              <a:r>
                <a:rPr lang="en-US" spc="376" sz="2898">
                  <a:solidFill>
                    <a:srgbClr val="2A383F"/>
                  </a:solidFill>
                  <a:latin typeface="Gidole"/>
                </a:rPr>
                <a:t>DATA RESULTS</a:t>
              </a:r>
            </a:p>
          </p:txBody>
        </p:sp>
        <p:sp>
          <p:nvSpPr>
            <p:cNvPr name="TextBox 8" id="8"/>
            <p:cNvSpPr txBox="true"/>
            <p:nvPr/>
          </p:nvSpPr>
          <p:spPr>
            <a:xfrm rot="0">
              <a:off x="0" y="519707"/>
              <a:ext cx="13956033" cy="689301"/>
            </a:xfrm>
            <a:prstGeom prst="rect">
              <a:avLst/>
            </a:prstGeom>
          </p:spPr>
          <p:txBody>
            <a:bodyPr anchor="t" rtlCol="false" tIns="0" lIns="0" bIns="0" rIns="0">
              <a:spAutoFit/>
            </a:bodyPr>
            <a:lstStyle/>
            <a:p>
              <a:pPr>
                <a:lnSpc>
                  <a:spcPts val="4598"/>
                </a:lnSpc>
              </a:pPr>
              <a:r>
                <a:rPr lang="en-US" spc="162" sz="2705">
                  <a:solidFill>
                    <a:srgbClr val="2A383F"/>
                  </a:solidFill>
                  <a:latin typeface="Gidole"/>
                </a:rPr>
                <a:t>Document explaining the choice of the machine learning method</a:t>
              </a:r>
            </a:p>
          </p:txBody>
        </p:sp>
        <p:sp>
          <p:nvSpPr>
            <p:cNvPr name="TextBox 9" id="9"/>
            <p:cNvSpPr txBox="true"/>
            <p:nvPr/>
          </p:nvSpPr>
          <p:spPr>
            <a:xfrm rot="0">
              <a:off x="0" y="2398953"/>
              <a:ext cx="13956033" cy="3778896"/>
            </a:xfrm>
            <a:prstGeom prst="rect">
              <a:avLst/>
            </a:prstGeom>
          </p:spPr>
          <p:txBody>
            <a:bodyPr anchor="t" rtlCol="false" tIns="0" lIns="0" bIns="0" rIns="0">
              <a:spAutoFit/>
            </a:bodyPr>
            <a:lstStyle/>
            <a:p>
              <a:pPr>
                <a:lnSpc>
                  <a:spcPts val="4598"/>
                </a:lnSpc>
              </a:pPr>
              <a:r>
                <a:rPr lang="en-US" spc="162" sz="2705">
                  <a:solidFill>
                    <a:srgbClr val="2A383F"/>
                  </a:solidFill>
                  <a:latin typeface="Gidole"/>
                </a:rPr>
                <a:t>Machine learning program classifying all the actions in combination with a matchtime </a:t>
              </a:r>
            </a:p>
            <a:p>
              <a:pPr>
                <a:lnSpc>
                  <a:spcPts val="4598"/>
                </a:lnSpc>
              </a:pPr>
            </a:p>
            <a:p>
              <a:pPr>
                <a:lnSpc>
                  <a:spcPts val="4598"/>
                </a:lnSpc>
              </a:pPr>
              <a:r>
                <a:rPr lang="en-US" spc="162" sz="2705">
                  <a:solidFill>
                    <a:srgbClr val="2A383F"/>
                  </a:solidFill>
                  <a:latin typeface="Gidole"/>
                </a:rPr>
                <a:t>PROGRAM MANUAL</a:t>
              </a:r>
            </a:p>
            <a:p>
              <a:pPr>
                <a:lnSpc>
                  <a:spcPts val="4598"/>
                </a:lnSpc>
              </a:pPr>
              <a:r>
                <a:rPr lang="en-US" spc="162" sz="2705">
                  <a:solidFill>
                    <a:srgbClr val="2A383F"/>
                  </a:solidFill>
                  <a:latin typeface="Gidole"/>
                </a:rPr>
                <a:t>Code manual for the user</a:t>
              </a:r>
            </a:p>
          </p:txBody>
        </p:sp>
        <p:sp>
          <p:nvSpPr>
            <p:cNvPr name="TextBox 10" id="10"/>
            <p:cNvSpPr txBox="true"/>
            <p:nvPr/>
          </p:nvSpPr>
          <p:spPr>
            <a:xfrm rot="0">
              <a:off x="0" y="7350322"/>
              <a:ext cx="13956033" cy="689301"/>
            </a:xfrm>
            <a:prstGeom prst="rect">
              <a:avLst/>
            </a:prstGeom>
          </p:spPr>
          <p:txBody>
            <a:bodyPr anchor="t" rtlCol="false" tIns="0" lIns="0" bIns="0" rIns="0">
              <a:spAutoFit/>
            </a:bodyPr>
            <a:lstStyle/>
            <a:p>
              <a:pPr>
                <a:lnSpc>
                  <a:spcPts val="4598"/>
                </a:lnSpc>
              </a:pPr>
              <a:r>
                <a:rPr lang="en-US" spc="162" sz="2705">
                  <a:solidFill>
                    <a:srgbClr val="2A383F"/>
                  </a:solidFill>
                  <a:latin typeface="Gidole"/>
                </a:rPr>
                <a:t>Document with the results obtained from the program</a:t>
              </a:r>
            </a:p>
          </p:txBody>
        </p:sp>
      </p:grpSp>
      <p:grpSp>
        <p:nvGrpSpPr>
          <p:cNvPr name="Group 11" id="11"/>
          <p:cNvGrpSpPr/>
          <p:nvPr/>
        </p:nvGrpSpPr>
        <p:grpSpPr>
          <a:xfrm rot="0">
            <a:off x="1028700" y="1028700"/>
            <a:ext cx="16230600" cy="1295400"/>
            <a:chOff x="0" y="0"/>
            <a:chExt cx="21640800" cy="1727200"/>
          </a:xfrm>
        </p:grpSpPr>
        <p:sp>
          <p:nvSpPr>
            <p:cNvPr name="TextBox 12" id="12"/>
            <p:cNvSpPr txBox="true"/>
            <p:nvPr/>
          </p:nvSpPr>
          <p:spPr>
            <a:xfrm rot="0">
              <a:off x="4" y="19050"/>
              <a:ext cx="21531673" cy="1200150"/>
            </a:xfrm>
            <a:prstGeom prst="rect">
              <a:avLst/>
            </a:prstGeom>
          </p:spPr>
          <p:txBody>
            <a:bodyPr anchor="t" rtlCol="false" tIns="0" lIns="0" bIns="0" rIns="0">
              <a:spAutoFit/>
            </a:bodyPr>
            <a:lstStyle/>
            <a:p>
              <a:pPr>
                <a:lnSpc>
                  <a:spcPts val="6900"/>
                </a:lnSpc>
              </a:pPr>
              <a:r>
                <a:rPr lang="en-US" sz="6000">
                  <a:solidFill>
                    <a:srgbClr val="FCF9DA"/>
                  </a:solidFill>
                  <a:latin typeface="Clear Sans Bold"/>
                </a:rPr>
                <a:t>END RESULT</a:t>
              </a:r>
            </a:p>
          </p:txBody>
        </p:sp>
        <p:sp>
          <p:nvSpPr>
            <p:cNvPr name="AutoShape 13" id="13"/>
            <p:cNvSpPr/>
            <p:nvPr/>
          </p:nvSpPr>
          <p:spPr>
            <a:xfrm rot="0">
              <a:off x="0" y="1549400"/>
              <a:ext cx="21640800" cy="177800"/>
            </a:xfrm>
            <a:prstGeom prst="rect">
              <a:avLst/>
            </a:prstGeom>
            <a:solidFill>
              <a:srgbClr val="DB636F"/>
            </a:solid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DAEsOMon0GU</dc:identifier>
  <dcterms:modified xsi:type="dcterms:W3CDTF">2011-08-01T06:04:30Z</dcterms:modified>
  <cp:revision>1</cp:revision>
  <dc:title>Open presentation</dc:title>
</cp:coreProperties>
</file>

<file path=docProps/thumbnail.jpeg>
</file>